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303" r:id="rId2"/>
    <p:sldId id="305" r:id="rId3"/>
    <p:sldId id="306" r:id="rId4"/>
    <p:sldId id="309" r:id="rId5"/>
    <p:sldId id="276" r:id="rId6"/>
    <p:sldId id="292" r:id="rId7"/>
    <p:sldId id="304" r:id="rId8"/>
    <p:sldId id="283" r:id="rId9"/>
    <p:sldId id="307" r:id="rId10"/>
    <p:sldId id="293" r:id="rId11"/>
    <p:sldId id="298" r:id="rId12"/>
    <p:sldId id="317" r:id="rId13"/>
    <p:sldId id="318" r:id="rId14"/>
    <p:sldId id="299" r:id="rId15"/>
    <p:sldId id="289" r:id="rId16"/>
    <p:sldId id="308" r:id="rId17"/>
    <p:sldId id="301" r:id="rId18"/>
    <p:sldId id="277" r:id="rId19"/>
    <p:sldId id="278" r:id="rId20"/>
    <p:sldId id="268" r:id="rId21"/>
    <p:sldId id="269" r:id="rId22"/>
    <p:sldId id="270" r:id="rId23"/>
    <p:sldId id="316" r:id="rId24"/>
    <p:sldId id="272" r:id="rId25"/>
    <p:sldId id="273" r:id="rId26"/>
    <p:sldId id="274" r:id="rId27"/>
    <p:sldId id="279" r:id="rId28"/>
    <p:sldId id="280" r:id="rId29"/>
    <p:sldId id="302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81" r:id="rId38"/>
    <p:sldId id="294" r:id="rId39"/>
    <p:sldId id="295" r:id="rId40"/>
    <p:sldId id="266" r:id="rId41"/>
    <p:sldId id="296" r:id="rId42"/>
    <p:sldId id="297" r:id="rId43"/>
    <p:sldId id="324" r:id="rId44"/>
    <p:sldId id="282" r:id="rId45"/>
    <p:sldId id="321" r:id="rId46"/>
    <p:sldId id="287" r:id="rId47"/>
    <p:sldId id="32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5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4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27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0.wmf"/><Relationship Id="rId7" Type="http://schemas.openxmlformats.org/officeDocument/2006/relationships/image" Target="../media/image21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51F1B-1A58-4CC3-8687-11285AEAC948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DF13F-3CFD-4F6D-A851-325D18ABC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0810A-3834-4E1C-A979-13A76CCE2065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55C0DA-11B8-4003-8D4B-0C2D9F0C0792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3A5C2C-2827-49D3-8CFE-6895718EAC17}" type="slidenum">
              <a:rPr lang="en-US" altLang="zh-CN" sz="1200"/>
              <a:pPr algn="r"/>
              <a:t>1</a:t>
            </a:fld>
            <a:endParaRPr lang="en-US" altLang="zh-CN" sz="120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DF13F-3CFD-4F6D-A851-325D18ABC1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DF13F-3CFD-4F6D-A851-325D18ABC1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4F5-7BF1-40E6-AEDC-EBB24D224C0A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06C8-8296-4643-A751-469400344DBD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9231-6662-4DD4-8A4D-0435C77891BF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AF1C-7EDE-42D8-9892-16B0B41697CD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12D-2A9A-4AD6-AED7-2CC19C6F0A05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F4EF-3E0A-4FC2-85AC-331E7BE54620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E6A-6ACB-40C1-9450-249820857534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15D2-75D8-4074-A3AD-33DD422C9E3A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6440-673C-4C14-B8C2-007A7A4C786B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1569-C00A-4565-A0D8-F316AAD5F78A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510A-B7FB-41AC-8130-F688399B25FE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2637-3A10-4AAE-8040-792ECFA1A65E}" type="datetime1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17526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sz="3200" b="1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3076" name="Picture 5" descr="u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52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0963"/>
            <a:ext cx="33528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1443097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Source wavelet effects on the ISS internal multiple leading-order attenuation algorithm and its higher-order modification that accommodate issues that arise when treating internal multiples as </a:t>
            </a:r>
            <a:r>
              <a:rPr lang="en-US" sz="3200" dirty="0" err="1" smtClean="0"/>
              <a:t>subevents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2590800" y="56388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M-OSRP Annual Meeting</a:t>
            </a:r>
          </a:p>
          <a:p>
            <a:pPr algn="ctr"/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May 2, 2013</a:t>
            </a:r>
            <a:endParaRPr lang="en-US" altLang="zh-CN" sz="2400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1676400" y="4662488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Hong Liang</a:t>
            </a:r>
            <a:endParaRPr lang="en-US" altLang="zh-CN" sz="2400" dirty="0"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Modification of the leading-order attenuator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480081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5760">
              <a:buFont typeface="Wingdings" pitchFamily="2" charset="2"/>
              <a:buChar char="q"/>
            </a:pPr>
            <a:r>
              <a:rPr lang="en-US" sz="2400" dirty="0" smtClean="0"/>
              <a:t>When both primaries and internal multiples in the data themselves act as </a:t>
            </a:r>
            <a:r>
              <a:rPr lang="en-US" sz="2400" dirty="0" err="1" smtClean="0"/>
              <a:t>subevents</a:t>
            </a:r>
            <a:r>
              <a:rPr lang="en-US" sz="2400" dirty="0" smtClean="0"/>
              <a:t>, the leading-order attenuator produces not only first-order internal multiples, but also higher-order internal multiples and, at times, </a:t>
            </a:r>
            <a:r>
              <a:rPr lang="en-US" sz="2400" dirty="0" smtClean="0"/>
              <a:t>creates </a:t>
            </a:r>
            <a:r>
              <a:rPr lang="en-US" sz="2400" dirty="0" smtClean="0"/>
              <a:t>spurious </a:t>
            </a:r>
            <a:r>
              <a:rPr lang="en-US" sz="2400" dirty="0" smtClean="0"/>
              <a:t>events.</a:t>
            </a:r>
          </a:p>
          <a:p>
            <a:pPr indent="-365760">
              <a:buFont typeface="Wingdings" pitchFamily="2" charset="2"/>
              <a:buChar char="q"/>
            </a:pPr>
            <a:endParaRPr lang="en-US" sz="2400" dirty="0" smtClean="0"/>
          </a:p>
          <a:p>
            <a:pPr indent="-365760">
              <a:buFont typeface="Wingdings" pitchFamily="2" charset="2"/>
              <a:buChar char="q"/>
            </a:pPr>
            <a:r>
              <a:rPr lang="en-US" sz="2400" dirty="0" smtClean="0"/>
              <a:t>The ISS anticipates the issues due to spurious events, and higher-order terms in the series can provide the resolution.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52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An IM subevent in the second integral  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762000" y="1908175"/>
            <a:ext cx="7239000" cy="2511425"/>
            <a:chOff x="762000" y="1755775"/>
            <a:chExt cx="7239000" cy="2511425"/>
          </a:xfrm>
        </p:grpSpPr>
        <p:grpSp>
          <p:nvGrpSpPr>
            <p:cNvPr id="4" name="组合 75"/>
            <p:cNvGrpSpPr/>
            <p:nvPr/>
          </p:nvGrpSpPr>
          <p:grpSpPr>
            <a:xfrm>
              <a:off x="762000" y="1755775"/>
              <a:ext cx="6831866" cy="2002472"/>
              <a:chOff x="533400" y="2895600"/>
              <a:chExt cx="7391400" cy="2286000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3868478" y="3124200"/>
                <a:ext cx="457200" cy="52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+</a:t>
                </a:r>
                <a:endParaRPr lang="en-US" sz="2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054779" y="3124200"/>
                <a:ext cx="457200" cy="597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-</a:t>
                </a:r>
                <a:endParaRPr lang="en-US" sz="28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715000" y="3124200"/>
                <a:ext cx="457200" cy="52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=</a:t>
                </a:r>
                <a:endParaRPr lang="en-US" sz="2400" dirty="0"/>
              </a:p>
            </p:txBody>
          </p:sp>
          <p:grpSp>
            <p:nvGrpSpPr>
              <p:cNvPr id="5" name="组合 73"/>
              <p:cNvGrpSpPr/>
              <p:nvPr/>
            </p:nvGrpSpPr>
            <p:grpSpPr>
              <a:xfrm>
                <a:off x="533400" y="2895600"/>
                <a:ext cx="7391400" cy="2286000"/>
                <a:chOff x="533400" y="2895600"/>
                <a:chExt cx="7391400" cy="2286000"/>
              </a:xfrm>
            </p:grpSpPr>
            <p:grpSp>
              <p:nvGrpSpPr>
                <p:cNvPr id="6" name="Group 33"/>
                <p:cNvGrpSpPr/>
                <p:nvPr/>
              </p:nvGrpSpPr>
              <p:grpSpPr>
                <a:xfrm>
                  <a:off x="4325678" y="2895600"/>
                  <a:ext cx="1219201" cy="2286000"/>
                  <a:chOff x="4706678" y="2133600"/>
                  <a:chExt cx="1219201" cy="2286000"/>
                </a:xfrm>
              </p:grpSpPr>
              <p:cxnSp>
                <p:nvCxnSpPr>
                  <p:cNvPr id="96" name="Straight Connector 14"/>
                  <p:cNvCxnSpPr/>
                  <p:nvPr/>
                </p:nvCxnSpPr>
                <p:spPr>
                  <a:xfrm flipV="1">
                    <a:off x="5392479" y="2133600"/>
                    <a:ext cx="533400" cy="22860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18"/>
                  <p:cNvCxnSpPr/>
                  <p:nvPr/>
                </p:nvCxnSpPr>
                <p:spPr>
                  <a:xfrm>
                    <a:off x="4706678" y="2133600"/>
                    <a:ext cx="685800" cy="22860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组合 72"/>
                <p:cNvGrpSpPr/>
                <p:nvPr/>
              </p:nvGrpSpPr>
              <p:grpSpPr>
                <a:xfrm>
                  <a:off x="2594420" y="2895600"/>
                  <a:ext cx="1143001" cy="1447800"/>
                  <a:chOff x="2594420" y="2895600"/>
                  <a:chExt cx="1143001" cy="1447800"/>
                </a:xfrm>
              </p:grpSpPr>
              <p:cxnSp>
                <p:nvCxnSpPr>
                  <p:cNvPr id="92" name="Straight Connector 20"/>
                  <p:cNvCxnSpPr/>
                  <p:nvPr/>
                </p:nvCxnSpPr>
                <p:spPr>
                  <a:xfrm>
                    <a:off x="2594420" y="2895600"/>
                    <a:ext cx="457200" cy="144780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22"/>
                  <p:cNvCxnSpPr/>
                  <p:nvPr/>
                </p:nvCxnSpPr>
                <p:spPr>
                  <a:xfrm rot="5400000" flipH="1" flipV="1">
                    <a:off x="2746821" y="3886200"/>
                    <a:ext cx="762001" cy="15240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24"/>
                  <p:cNvCxnSpPr/>
                  <p:nvPr/>
                </p:nvCxnSpPr>
                <p:spPr>
                  <a:xfrm>
                    <a:off x="3204021" y="3581399"/>
                    <a:ext cx="152400" cy="762001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26"/>
                  <p:cNvCxnSpPr/>
                  <p:nvPr/>
                </p:nvCxnSpPr>
                <p:spPr>
                  <a:xfrm flipV="1">
                    <a:off x="3356421" y="2895600"/>
                    <a:ext cx="381000" cy="144780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53"/>
                <p:cNvGrpSpPr/>
                <p:nvPr/>
              </p:nvGrpSpPr>
              <p:grpSpPr>
                <a:xfrm>
                  <a:off x="6324600" y="2895600"/>
                  <a:ext cx="1600200" cy="2286000"/>
                  <a:chOff x="6705600" y="2133600"/>
                  <a:chExt cx="1600200" cy="2286000"/>
                </a:xfrm>
              </p:grpSpPr>
              <p:cxnSp>
                <p:nvCxnSpPr>
                  <p:cNvPr id="86" name="Straight Connector 35"/>
                  <p:cNvCxnSpPr/>
                  <p:nvPr/>
                </p:nvCxnSpPr>
                <p:spPr>
                  <a:xfrm>
                    <a:off x="6705600" y="2133600"/>
                    <a:ext cx="228600" cy="6858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41"/>
                  <p:cNvCxnSpPr/>
                  <p:nvPr/>
                </p:nvCxnSpPr>
                <p:spPr>
                  <a:xfrm flipV="1">
                    <a:off x="8077200" y="2133600"/>
                    <a:ext cx="228600" cy="6858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42"/>
                  <p:cNvCxnSpPr/>
                  <p:nvPr/>
                </p:nvCxnSpPr>
                <p:spPr>
                  <a:xfrm>
                    <a:off x="7086600" y="3581400"/>
                    <a:ext cx="228600" cy="8382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48"/>
                  <p:cNvCxnSpPr/>
                  <p:nvPr/>
                </p:nvCxnSpPr>
                <p:spPr>
                  <a:xfrm flipV="1">
                    <a:off x="7696200" y="3581400"/>
                    <a:ext cx="228600" cy="8382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50"/>
                  <p:cNvCxnSpPr/>
                  <p:nvPr/>
                </p:nvCxnSpPr>
                <p:spPr>
                  <a:xfrm flipV="1">
                    <a:off x="7315200" y="3581400"/>
                    <a:ext cx="228600" cy="8382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52"/>
                  <p:cNvCxnSpPr/>
                  <p:nvPr/>
                </p:nvCxnSpPr>
                <p:spPr>
                  <a:xfrm>
                    <a:off x="7543800" y="3581400"/>
                    <a:ext cx="152400" cy="8382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34"/>
                <p:cNvGrpSpPr/>
                <p:nvPr/>
              </p:nvGrpSpPr>
              <p:grpSpPr>
                <a:xfrm>
                  <a:off x="533400" y="2895600"/>
                  <a:ext cx="1219200" cy="2286000"/>
                  <a:chOff x="2667000" y="2133600"/>
                  <a:chExt cx="1219200" cy="2286000"/>
                </a:xfrm>
              </p:grpSpPr>
              <p:cxnSp>
                <p:nvCxnSpPr>
                  <p:cNvPr id="84" name="Straight Connector 36"/>
                  <p:cNvCxnSpPr/>
                  <p:nvPr/>
                </p:nvCxnSpPr>
                <p:spPr>
                  <a:xfrm flipV="1">
                    <a:off x="3352800" y="2133600"/>
                    <a:ext cx="533400" cy="22860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38"/>
                  <p:cNvCxnSpPr/>
                  <p:nvPr/>
                </p:nvCxnSpPr>
                <p:spPr>
                  <a:xfrm>
                    <a:off x="2667000" y="2133600"/>
                    <a:ext cx="685800" cy="22860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组合 71"/>
                <p:cNvGrpSpPr/>
                <p:nvPr/>
              </p:nvGrpSpPr>
              <p:grpSpPr>
                <a:xfrm>
                  <a:off x="609600" y="3581400"/>
                  <a:ext cx="7315200" cy="1600200"/>
                  <a:chOff x="609600" y="3581400"/>
                  <a:chExt cx="7315200" cy="1600200"/>
                </a:xfrm>
              </p:grpSpPr>
              <p:cxnSp>
                <p:nvCxnSpPr>
                  <p:cNvPr id="81" name="Straight Connector 2"/>
                  <p:cNvCxnSpPr/>
                  <p:nvPr/>
                </p:nvCxnSpPr>
                <p:spPr>
                  <a:xfrm>
                    <a:off x="609600" y="3581400"/>
                    <a:ext cx="7315200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5"/>
                  <p:cNvCxnSpPr/>
                  <p:nvPr/>
                </p:nvCxnSpPr>
                <p:spPr>
                  <a:xfrm>
                    <a:off x="609600" y="4343400"/>
                    <a:ext cx="7315200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6"/>
                  <p:cNvCxnSpPr/>
                  <p:nvPr/>
                </p:nvCxnSpPr>
                <p:spPr>
                  <a:xfrm>
                    <a:off x="609600" y="5181600"/>
                    <a:ext cx="7315200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1" name="Group 104"/>
            <p:cNvGrpSpPr/>
            <p:nvPr/>
          </p:nvGrpSpPr>
          <p:grpSpPr>
            <a:xfrm>
              <a:off x="2438400" y="3889375"/>
              <a:ext cx="4478337" cy="377825"/>
              <a:chOff x="2438400" y="3593068"/>
              <a:chExt cx="4478337" cy="377825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2438400" y="3593068"/>
                <a:ext cx="434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Number of reflectors            , and </a:t>
                </a:r>
                <a:endParaRPr lang="en-US" dirty="0"/>
              </a:p>
            </p:txBody>
          </p:sp>
          <p:graphicFrame>
            <p:nvGraphicFramePr>
              <p:cNvPr id="100" name="Object 9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179297256"/>
                  </p:ext>
                </p:extLst>
              </p:nvPr>
            </p:nvGraphicFramePr>
            <p:xfrm>
              <a:off x="4456113" y="3637518"/>
              <a:ext cx="649287" cy="293688"/>
            </p:xfrm>
            <a:graphic>
              <a:graphicData uri="http://schemas.openxmlformats.org/presentationml/2006/ole">
                <p:oleObj spid="_x0000_s47106" name="Equation" r:id="rId3" imgW="393359" imgH="177646" progId="Equation.3">
                  <p:embed/>
                </p:oleObj>
              </a:graphicData>
            </a:graphic>
          </p:graphicFrame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347775627"/>
                  </p:ext>
                </p:extLst>
              </p:nvPr>
            </p:nvGraphicFramePr>
            <p:xfrm>
              <a:off x="5638800" y="3593068"/>
              <a:ext cx="1277937" cy="377825"/>
            </p:xfrm>
            <a:graphic>
              <a:graphicData uri="http://schemas.openxmlformats.org/presentationml/2006/ole">
                <p:oleObj spid="_x0000_s47107" name="Equation" r:id="rId4" imgW="774364" imgH="228501" progId="Equation.3">
                  <p:embed/>
                </p:oleObj>
              </a:graphicData>
            </a:graphic>
          </p:graphicFrame>
        </p:grpSp>
        <p:graphicFrame>
          <p:nvGraphicFramePr>
            <p:cNvPr id="39354" name="Object 442"/>
            <p:cNvGraphicFramePr>
              <a:graphicFrameLocks noChangeAspect="1"/>
            </p:cNvGraphicFramePr>
            <p:nvPr/>
          </p:nvGraphicFramePr>
          <p:xfrm>
            <a:off x="7696200" y="2103437"/>
            <a:ext cx="274638" cy="411163"/>
          </p:xfrm>
          <a:graphic>
            <a:graphicData uri="http://schemas.openxmlformats.org/presentationml/2006/ole">
              <p:oleObj spid="_x0000_s47108" name="Equation" r:id="rId5" imgW="152280" imgH="228600" progId="Equation.DSMT4">
                <p:embed/>
              </p:oleObj>
            </a:graphicData>
          </a:graphic>
        </p:graphicFrame>
        <p:graphicFrame>
          <p:nvGraphicFramePr>
            <p:cNvPr id="39355" name="Object 443"/>
            <p:cNvGraphicFramePr>
              <a:graphicFrameLocks noChangeAspect="1"/>
            </p:cNvGraphicFramePr>
            <p:nvPr/>
          </p:nvGraphicFramePr>
          <p:xfrm>
            <a:off x="7685088" y="2789238"/>
            <a:ext cx="296862" cy="411162"/>
          </p:xfrm>
          <a:graphic>
            <a:graphicData uri="http://schemas.openxmlformats.org/presentationml/2006/ole">
              <p:oleObj spid="_x0000_s47109" name="Equation" r:id="rId6" imgW="164880" imgH="228600" progId="Equation.DSMT4">
                <p:embed/>
              </p:oleObj>
            </a:graphicData>
          </a:graphic>
        </p:graphicFrame>
        <p:graphicFrame>
          <p:nvGraphicFramePr>
            <p:cNvPr id="39356" name="Object 444"/>
            <p:cNvGraphicFramePr>
              <a:graphicFrameLocks noChangeAspect="1"/>
            </p:cNvGraphicFramePr>
            <p:nvPr/>
          </p:nvGraphicFramePr>
          <p:xfrm>
            <a:off x="7727950" y="3551238"/>
            <a:ext cx="273050" cy="411162"/>
          </p:xfrm>
          <a:graphic>
            <a:graphicData uri="http://schemas.openxmlformats.org/presentationml/2006/ole">
              <p:oleObj spid="_x0000_s47110" name="Equation" r:id="rId7" imgW="152280" imgH="228600" progId="Equation.DSMT4">
                <p:embed/>
              </p:oleObj>
            </a:graphicData>
          </a:graphic>
        </p:graphicFrame>
      </p:grpSp>
      <p:grpSp>
        <p:nvGrpSpPr>
          <p:cNvPr id="12" name="Group 45"/>
          <p:cNvGrpSpPr/>
          <p:nvPr/>
        </p:nvGrpSpPr>
        <p:grpSpPr>
          <a:xfrm>
            <a:off x="762000" y="4648200"/>
            <a:ext cx="8077200" cy="596900"/>
            <a:chOff x="762000" y="4800600"/>
            <a:chExt cx="8077200" cy="596900"/>
          </a:xfrm>
        </p:grpSpPr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59886403"/>
                </p:ext>
              </p:extLst>
            </p:nvPr>
          </p:nvGraphicFramePr>
          <p:xfrm>
            <a:off x="762000" y="4800600"/>
            <a:ext cx="5802313" cy="596900"/>
          </p:xfrm>
          <a:graphic>
            <a:graphicData uri="http://schemas.openxmlformats.org/presentationml/2006/ole">
              <p:oleObj spid="_x0000_s47111" name="Equation" r:id="rId8" imgW="3454200" imgH="355320" progId="Equation.DSMT4">
                <p:embed/>
              </p:oleObj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7239000" y="48768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spurious event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239000" y="4876800"/>
              <a:ext cx="1600200" cy="36933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8382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primary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09800" y="114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internal multiple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19600" y="1154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primary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62000" y="5473700"/>
            <a:ext cx="8064500" cy="646331"/>
            <a:chOff x="762000" y="5373469"/>
            <a:chExt cx="8064500" cy="646331"/>
          </a:xfrm>
        </p:grpSpPr>
        <p:sp>
          <p:nvSpPr>
            <p:cNvPr id="103" name="TextBox 102"/>
            <p:cNvSpPr txBox="1"/>
            <p:nvPr/>
          </p:nvSpPr>
          <p:spPr>
            <a:xfrm>
              <a:off x="7226300" y="5373469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negative of spurious event</a:t>
              </a:r>
              <a:endParaRPr lang="en-US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762000" y="5373469"/>
              <a:ext cx="8064500" cy="646331"/>
              <a:chOff x="762000" y="5257800"/>
              <a:chExt cx="8064500" cy="646331"/>
            </a:xfrm>
          </p:grpSpPr>
          <p:graphicFrame>
            <p:nvGraphicFramePr>
              <p:cNvPr id="77" name="Object 7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689618971"/>
                  </p:ext>
                </p:extLst>
              </p:nvPr>
            </p:nvGraphicFramePr>
            <p:xfrm>
              <a:off x="762000" y="5257800"/>
              <a:ext cx="6005513" cy="596900"/>
            </p:xfrm>
            <a:graphic>
              <a:graphicData uri="http://schemas.openxmlformats.org/presentationml/2006/ole">
                <p:oleObj spid="_x0000_s47112" name="Equation" r:id="rId9" imgW="3581280" imgH="355320" progId="Equation.DSMT4">
                  <p:embed/>
                </p:oleObj>
              </a:graphicData>
            </a:graphic>
          </p:graphicFrame>
          <p:sp>
            <p:nvSpPr>
              <p:cNvPr id="104" name="Rectangle 103"/>
              <p:cNvSpPr/>
              <p:nvPr/>
            </p:nvSpPr>
            <p:spPr>
              <a:xfrm>
                <a:off x="7226300" y="5257801"/>
                <a:ext cx="1600200" cy="646330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7200" y="6411916"/>
            <a:ext cx="5562600" cy="365125"/>
          </a:xfrm>
        </p:spPr>
        <p:txBody>
          <a:bodyPr/>
          <a:lstStyle/>
          <a:p>
            <a:endParaRPr lang="en-US" dirty="0" smtClean="0"/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Ma et al., 2012, M-OSRP report</a:t>
            </a:r>
            <a:endParaRPr lang="en-US" sz="1600" i="1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64" name="Up Arrow 63"/>
          <p:cNvSpPr/>
          <p:nvPr/>
        </p:nvSpPr>
        <p:spPr>
          <a:xfrm>
            <a:off x="1249681" y="1524000"/>
            <a:ext cx="45719" cy="240268"/>
          </a:xfrm>
          <a:prstGeom prst="upArrow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Up Arrow 64"/>
          <p:cNvSpPr/>
          <p:nvPr/>
        </p:nvSpPr>
        <p:spPr>
          <a:xfrm>
            <a:off x="3078481" y="1524000"/>
            <a:ext cx="45719" cy="240268"/>
          </a:xfrm>
          <a:prstGeom prst="upArrow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Up Arrow 65"/>
          <p:cNvSpPr/>
          <p:nvPr/>
        </p:nvSpPr>
        <p:spPr>
          <a:xfrm>
            <a:off x="4831081" y="1524000"/>
            <a:ext cx="45719" cy="240268"/>
          </a:xfrm>
          <a:prstGeom prst="upArrow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49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An IM subevent in one of the outer integral (1)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905539" y="1518682"/>
            <a:ext cx="6993861" cy="1681718"/>
            <a:chOff x="905539" y="1143000"/>
            <a:chExt cx="6993861" cy="1681718"/>
          </a:xfrm>
        </p:grpSpPr>
        <p:grpSp>
          <p:nvGrpSpPr>
            <p:cNvPr id="3" name="Group 68"/>
            <p:cNvGrpSpPr/>
            <p:nvPr/>
          </p:nvGrpSpPr>
          <p:grpSpPr>
            <a:xfrm>
              <a:off x="905539" y="1732517"/>
              <a:ext cx="6993861" cy="1092201"/>
              <a:chOff x="905539" y="1371599"/>
              <a:chExt cx="6993861" cy="1092201"/>
            </a:xfrm>
          </p:grpSpPr>
          <p:grpSp>
            <p:nvGrpSpPr>
              <p:cNvPr id="4" name="组合 39"/>
              <p:cNvGrpSpPr/>
              <p:nvPr/>
            </p:nvGrpSpPr>
            <p:grpSpPr>
              <a:xfrm>
                <a:off x="905539" y="1371599"/>
                <a:ext cx="6531754" cy="987555"/>
                <a:chOff x="912845" y="2285999"/>
                <a:chExt cx="7240555" cy="1223886"/>
              </a:xfrm>
            </p:grpSpPr>
            <p:grpSp>
              <p:nvGrpSpPr>
                <p:cNvPr id="5" name="Group 26"/>
                <p:cNvGrpSpPr/>
                <p:nvPr/>
              </p:nvGrpSpPr>
              <p:grpSpPr>
                <a:xfrm>
                  <a:off x="912845" y="2285999"/>
                  <a:ext cx="7240555" cy="1223886"/>
                  <a:chOff x="990600" y="2133599"/>
                  <a:chExt cx="7315200" cy="1468663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990600" y="2819400"/>
                    <a:ext cx="73152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990600" y="3581400"/>
                    <a:ext cx="73152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V="1">
                    <a:off x="3646056" y="2163466"/>
                    <a:ext cx="512038" cy="1359869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3109574" y="2133600"/>
                    <a:ext cx="536482" cy="1468658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298273" y="2254830"/>
                    <a:ext cx="457200" cy="6865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+</a:t>
                    </a:r>
                    <a:endParaRPr lang="en-US" sz="2400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537681" y="2225040"/>
                    <a:ext cx="457200" cy="6865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/>
                      <a:t>-</a:t>
                    </a:r>
                    <a:endParaRPr lang="en-US" sz="2400" b="1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035568" y="2225040"/>
                    <a:ext cx="457200" cy="7017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/>
                      <a:t>=</a:t>
                    </a:r>
                    <a:endParaRPr lang="en-US" sz="2400" b="1" dirty="0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 rot="16200000" flipH="1">
                    <a:off x="4307021" y="2667391"/>
                    <a:ext cx="1447800" cy="380215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5400000" flipH="1" flipV="1">
                    <a:off x="4942231" y="3143918"/>
                    <a:ext cx="716280" cy="158684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5379714" y="2819400"/>
                    <a:ext cx="152400" cy="7620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5533685" y="2133600"/>
                    <a:ext cx="381001" cy="14478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1198288" y="2133600"/>
                    <a:ext cx="484954" cy="1468658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1683242" y="2163466"/>
                    <a:ext cx="597378" cy="1438796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组合 37"/>
                <p:cNvGrpSpPr/>
                <p:nvPr/>
              </p:nvGrpSpPr>
              <p:grpSpPr>
                <a:xfrm>
                  <a:off x="6477000" y="2286000"/>
                  <a:ext cx="1237681" cy="1219200"/>
                  <a:chOff x="6477000" y="3048000"/>
                  <a:chExt cx="1237681" cy="1219200"/>
                </a:xfrm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6477000" y="3048000"/>
                    <a:ext cx="304800" cy="12192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 flipV="1">
                    <a:off x="7409881" y="3048000"/>
                    <a:ext cx="304800" cy="12192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 flipV="1">
                    <a:off x="6781800" y="3631945"/>
                    <a:ext cx="152400" cy="63460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6934200" y="3631945"/>
                    <a:ext cx="152400" cy="63460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aphicFrame>
            <p:nvGraphicFramePr>
              <p:cNvPr id="5126" name="Object 6"/>
              <p:cNvGraphicFramePr>
                <a:graphicFrameLocks noChangeAspect="1"/>
              </p:cNvGraphicFramePr>
              <p:nvPr/>
            </p:nvGraphicFramePr>
            <p:xfrm>
              <a:off x="7620000" y="1600200"/>
              <a:ext cx="266700" cy="406400"/>
            </p:xfrm>
            <a:graphic>
              <a:graphicData uri="http://schemas.openxmlformats.org/presentationml/2006/ole">
                <p:oleObj spid="_x0000_s145414" name="Equation" r:id="rId4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5127" name="Object 7"/>
              <p:cNvGraphicFramePr>
                <a:graphicFrameLocks noChangeAspect="1"/>
              </p:cNvGraphicFramePr>
              <p:nvPr/>
            </p:nvGraphicFramePr>
            <p:xfrm>
              <a:off x="7607300" y="2057400"/>
              <a:ext cx="292100" cy="406400"/>
            </p:xfrm>
            <a:graphic>
              <a:graphicData uri="http://schemas.openxmlformats.org/presentationml/2006/ole">
                <p:oleObj spid="_x0000_s145415" name="Equation" r:id="rId5" imgW="164880" imgH="228600" progId="Equation.DSMT4">
                  <p:embed/>
                </p:oleObj>
              </a:graphicData>
            </a:graphic>
          </p:graphicFrame>
        </p:grpSp>
        <p:sp>
          <p:nvSpPr>
            <p:cNvPr id="81" name="TextBox 80"/>
            <p:cNvSpPr txBox="1"/>
            <p:nvPr/>
          </p:nvSpPr>
          <p:spPr>
            <a:xfrm>
              <a:off x="1143000" y="1143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primary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3800" y="11430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internal multiple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67000" y="1154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primary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4" name="Up Arrow 83"/>
            <p:cNvSpPr/>
            <p:nvPr/>
          </p:nvSpPr>
          <p:spPr>
            <a:xfrm>
              <a:off x="1554481" y="1524000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Up Arrow 84"/>
            <p:cNvSpPr/>
            <p:nvPr/>
          </p:nvSpPr>
          <p:spPr>
            <a:xfrm>
              <a:off x="3230881" y="1524000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Up Arrow 85"/>
            <p:cNvSpPr/>
            <p:nvPr/>
          </p:nvSpPr>
          <p:spPr>
            <a:xfrm>
              <a:off x="4831081" y="1524000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6473952" y="2194560"/>
              <a:ext cx="137481" cy="51206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611112" y="2194560"/>
              <a:ext cx="137481" cy="512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2133600" y="3276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reflectors               </a:t>
            </a:r>
            <a:endParaRPr lang="en-US" dirty="0"/>
          </a:p>
        </p:txBody>
      </p:sp>
      <p:graphicFrame>
        <p:nvGraphicFramePr>
          <p:cNvPr id="145424" name="Object 16"/>
          <p:cNvGraphicFramePr>
            <a:graphicFrameLocks noChangeAspect="1"/>
          </p:cNvGraphicFramePr>
          <p:nvPr/>
        </p:nvGraphicFramePr>
        <p:xfrm>
          <a:off x="4227513" y="3308350"/>
          <a:ext cx="649287" cy="293688"/>
        </p:xfrm>
        <a:graphic>
          <a:graphicData uri="http://schemas.openxmlformats.org/presentationml/2006/ole">
            <p:oleObj spid="_x0000_s145424" name="Equation" r:id="rId6" imgW="3934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An IM subevent in one of the outer integral (2)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133600" y="3789918"/>
            <a:ext cx="4343400" cy="369332"/>
            <a:chOff x="2133600" y="3789918"/>
            <a:chExt cx="4343400" cy="369332"/>
          </a:xfrm>
        </p:grpSpPr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540792276"/>
                </p:ext>
              </p:extLst>
            </p:nvPr>
          </p:nvGraphicFramePr>
          <p:xfrm>
            <a:off x="4227722" y="3854449"/>
            <a:ext cx="649078" cy="293132"/>
          </p:xfrm>
          <a:graphic>
            <a:graphicData uri="http://schemas.openxmlformats.org/presentationml/2006/ole">
              <p:oleObj spid="_x0000_s146436" name="Equation" r:id="rId3" imgW="393480" imgH="177480" progId="Equation.DSMT4">
                <p:embed/>
              </p:oleObj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2133600" y="3789918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Number of reflectors                </a:t>
              </a:r>
              <a:endParaRPr lang="en-US" dirty="0"/>
            </a:p>
          </p:txBody>
        </p:sp>
      </p:grp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905539" y="1518682"/>
            <a:ext cx="7006561" cy="2062718"/>
            <a:chOff x="905539" y="1143000"/>
            <a:chExt cx="7006561" cy="2062718"/>
          </a:xfrm>
        </p:grpSpPr>
        <p:grpSp>
          <p:nvGrpSpPr>
            <p:cNvPr id="4" name="组合 39"/>
            <p:cNvGrpSpPr/>
            <p:nvPr/>
          </p:nvGrpSpPr>
          <p:grpSpPr>
            <a:xfrm>
              <a:off x="905539" y="1524000"/>
              <a:ext cx="6531754" cy="1600202"/>
              <a:chOff x="912845" y="2216452"/>
              <a:chExt cx="7240555" cy="1983145"/>
            </a:xfrm>
          </p:grpSpPr>
          <p:grpSp>
            <p:nvGrpSpPr>
              <p:cNvPr id="5" name="Group 26"/>
              <p:cNvGrpSpPr/>
              <p:nvPr/>
            </p:nvGrpSpPr>
            <p:grpSpPr>
              <a:xfrm>
                <a:off x="912845" y="2216452"/>
                <a:ext cx="7240555" cy="1983145"/>
                <a:chOff x="990600" y="2050142"/>
                <a:chExt cx="7315200" cy="2379773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990600" y="2819400"/>
                  <a:ext cx="73152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990600" y="3581400"/>
                  <a:ext cx="73152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990600" y="4419600"/>
                  <a:ext cx="73152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731396" y="2050142"/>
                  <a:ext cx="512038" cy="155211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219357" y="2050142"/>
                  <a:ext cx="512038" cy="156651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4298273" y="2254830"/>
                  <a:ext cx="457200" cy="686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+</a:t>
                  </a:r>
                  <a:endParaRPr lang="en-US" sz="24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537681" y="2225040"/>
                  <a:ext cx="457200" cy="686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-</a:t>
                  </a:r>
                  <a:endParaRPr lang="en-US" sz="2400" b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035568" y="2225040"/>
                  <a:ext cx="457200" cy="701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=</a:t>
                  </a:r>
                  <a:endParaRPr lang="en-US" sz="2400" b="1" dirty="0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 rot="16200000" flipH="1">
                  <a:off x="4307021" y="2667391"/>
                  <a:ext cx="1447800" cy="380215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 flipH="1" flipV="1">
                  <a:off x="4942231" y="3143918"/>
                  <a:ext cx="716280" cy="158684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379714" y="2819400"/>
                  <a:ext cx="152400" cy="762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5533685" y="2133600"/>
                  <a:ext cx="381001" cy="14478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198288" y="2133600"/>
                  <a:ext cx="570294" cy="2296314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1768582" y="2133602"/>
                  <a:ext cx="725107" cy="2296313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组合 37"/>
              <p:cNvGrpSpPr/>
              <p:nvPr/>
            </p:nvGrpSpPr>
            <p:grpSpPr>
              <a:xfrm>
                <a:off x="6477000" y="2286000"/>
                <a:ext cx="1355062" cy="1913595"/>
                <a:chOff x="6477000" y="3048000"/>
                <a:chExt cx="1355062" cy="1913595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6477000" y="3048000"/>
                  <a:ext cx="304800" cy="12192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7342306" y="3048000"/>
                  <a:ext cx="489756" cy="191359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6781800" y="3639500"/>
                  <a:ext cx="222631" cy="62705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7004431" y="3620613"/>
                  <a:ext cx="337876" cy="13372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7620000" y="1808718"/>
            <a:ext cx="266700" cy="406400"/>
          </p:xfrm>
          <a:graphic>
            <a:graphicData uri="http://schemas.openxmlformats.org/presentationml/2006/ole">
              <p:oleObj spid="_x0000_s146438" name="Equation" r:id="rId4" imgW="152280" imgH="228600" progId="Equation.DSMT4">
                <p:embed/>
              </p:oleObj>
            </a:graphicData>
          </a:graphic>
        </p:graphicFrame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7607300" y="2265918"/>
            <a:ext cx="292100" cy="406400"/>
          </p:xfrm>
          <a:graphic>
            <a:graphicData uri="http://schemas.openxmlformats.org/presentationml/2006/ole">
              <p:oleObj spid="_x0000_s146439" name="Equation" r:id="rId5" imgW="164880" imgH="228600" progId="Equation.DSMT4">
                <p:embed/>
              </p:oleObj>
            </a:graphicData>
          </a:graphic>
        </p:graphicFrame>
        <p:graphicFrame>
          <p:nvGraphicFramePr>
            <p:cNvPr id="5128" name="Object 8"/>
            <p:cNvGraphicFramePr>
              <a:graphicFrameLocks noChangeAspect="1"/>
            </p:cNvGraphicFramePr>
            <p:nvPr/>
          </p:nvGraphicFramePr>
          <p:xfrm>
            <a:off x="7645400" y="2799318"/>
            <a:ext cx="266700" cy="406400"/>
          </p:xfrm>
          <a:graphic>
            <a:graphicData uri="http://schemas.openxmlformats.org/presentationml/2006/ole">
              <p:oleObj spid="_x0000_s146440" name="Equation" r:id="rId6" imgW="152280" imgH="228600" progId="Equation.DSMT4">
                <p:embed/>
              </p:oleObj>
            </a:graphicData>
          </a:graphic>
        </p:graphicFrame>
        <p:sp>
          <p:nvSpPr>
            <p:cNvPr id="81" name="TextBox 80"/>
            <p:cNvSpPr txBox="1"/>
            <p:nvPr/>
          </p:nvSpPr>
          <p:spPr>
            <a:xfrm>
              <a:off x="1219200" y="1143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primary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3800" y="11430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internal multiple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43200" y="1154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primary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4" name="Up Arrow 83"/>
            <p:cNvSpPr/>
            <p:nvPr/>
          </p:nvSpPr>
          <p:spPr>
            <a:xfrm>
              <a:off x="1630681" y="1524000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Up Arrow 84"/>
            <p:cNvSpPr/>
            <p:nvPr/>
          </p:nvSpPr>
          <p:spPr>
            <a:xfrm>
              <a:off x="3307081" y="1524000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Up Arrow 85"/>
            <p:cNvSpPr/>
            <p:nvPr/>
          </p:nvSpPr>
          <p:spPr>
            <a:xfrm>
              <a:off x="4831081" y="1524000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An IM subevent in one of the outer integral (3)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905539" y="1732517"/>
            <a:ext cx="7030374" cy="2610883"/>
            <a:chOff x="905539" y="1371600"/>
            <a:chExt cx="7030374" cy="2610883"/>
          </a:xfrm>
        </p:grpSpPr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540792276"/>
                </p:ext>
              </p:extLst>
            </p:nvPr>
          </p:nvGraphicFramePr>
          <p:xfrm>
            <a:off x="4227722" y="3645932"/>
            <a:ext cx="649078" cy="293132"/>
          </p:xfrm>
          <a:graphic>
            <a:graphicData uri="http://schemas.openxmlformats.org/presentationml/2006/ole">
              <p:oleObj spid="_x0000_s48132" name="Equation" r:id="rId3" imgW="393359" imgH="177646" progId="Equation.3">
                <p:embed/>
              </p:oleObj>
            </a:graphicData>
          </a:graphic>
        </p:graphicFrame>
        <p:grpSp>
          <p:nvGrpSpPr>
            <p:cNvPr id="69" name="Group 68"/>
            <p:cNvGrpSpPr/>
            <p:nvPr/>
          </p:nvGrpSpPr>
          <p:grpSpPr>
            <a:xfrm>
              <a:off x="905539" y="1371600"/>
              <a:ext cx="7030374" cy="2610883"/>
              <a:chOff x="905539" y="1371599"/>
              <a:chExt cx="7030374" cy="2610883"/>
            </a:xfrm>
          </p:grpSpPr>
          <p:grpSp>
            <p:nvGrpSpPr>
              <p:cNvPr id="2" name="组合 39"/>
              <p:cNvGrpSpPr/>
              <p:nvPr/>
            </p:nvGrpSpPr>
            <p:grpSpPr>
              <a:xfrm>
                <a:off x="905539" y="1371599"/>
                <a:ext cx="6531754" cy="2152006"/>
                <a:chOff x="912845" y="2285999"/>
                <a:chExt cx="7240555" cy="2667001"/>
              </a:xfrm>
            </p:grpSpPr>
            <p:grpSp>
              <p:nvGrpSpPr>
                <p:cNvPr id="3" name="Group 26"/>
                <p:cNvGrpSpPr/>
                <p:nvPr/>
              </p:nvGrpSpPr>
              <p:grpSpPr>
                <a:xfrm>
                  <a:off x="912845" y="2285999"/>
                  <a:ext cx="7240555" cy="2667001"/>
                  <a:chOff x="990600" y="2133599"/>
                  <a:chExt cx="7315200" cy="3200401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990600" y="2819400"/>
                    <a:ext cx="73152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990600" y="3581400"/>
                    <a:ext cx="73152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990600" y="4419600"/>
                    <a:ext cx="73152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V="1">
                    <a:off x="3795374" y="2133600"/>
                    <a:ext cx="533400" cy="2285999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3109574" y="2133600"/>
                    <a:ext cx="685800" cy="2285999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298273" y="2254830"/>
                    <a:ext cx="457200" cy="6865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+</a:t>
                    </a:r>
                    <a:endParaRPr lang="en-US" sz="2400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537681" y="2225040"/>
                    <a:ext cx="457200" cy="6865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/>
                      <a:t>-</a:t>
                    </a:r>
                    <a:endParaRPr lang="en-US" sz="2400" b="1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035568" y="2225040"/>
                    <a:ext cx="457200" cy="7017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/>
                      <a:t>=</a:t>
                    </a:r>
                    <a:endParaRPr lang="en-US" sz="2400" b="1" dirty="0"/>
                  </a:p>
                </p:txBody>
              </p: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990600" y="5334000"/>
                    <a:ext cx="73152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6200000" flipH="1">
                    <a:off x="4307021" y="2667391"/>
                    <a:ext cx="1447800" cy="380215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5400000" flipH="1" flipV="1">
                    <a:off x="4942231" y="3143918"/>
                    <a:ext cx="716280" cy="158684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5379714" y="2819400"/>
                    <a:ext cx="152400" cy="7620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5533685" y="2133600"/>
                    <a:ext cx="381001" cy="14478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1198288" y="2133600"/>
                    <a:ext cx="609600" cy="32004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1807888" y="2133600"/>
                    <a:ext cx="685800" cy="3200400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" name="组合 37"/>
                <p:cNvGrpSpPr/>
                <p:nvPr/>
              </p:nvGrpSpPr>
              <p:grpSpPr>
                <a:xfrm>
                  <a:off x="6477000" y="2286000"/>
                  <a:ext cx="1524000" cy="2667000"/>
                  <a:chOff x="6477000" y="3048000"/>
                  <a:chExt cx="1524000" cy="2667000"/>
                </a:xfrm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6477000" y="3048000"/>
                    <a:ext cx="304800" cy="12192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7239000" y="4953000"/>
                    <a:ext cx="152400" cy="762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7391400" y="4953000"/>
                    <a:ext cx="152400" cy="762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 flipV="1">
                    <a:off x="7696200" y="3048000"/>
                    <a:ext cx="304800" cy="12192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 flipV="1">
                    <a:off x="6781800" y="3657600"/>
                    <a:ext cx="152400" cy="609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6934200" y="3657600"/>
                    <a:ext cx="152400" cy="609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TextBox 47"/>
              <p:cNvSpPr txBox="1"/>
              <p:nvPr/>
            </p:nvSpPr>
            <p:spPr>
              <a:xfrm>
                <a:off x="2133600" y="3581400"/>
                <a:ext cx="434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Number of reflectors              , and  </a:t>
                </a:r>
                <a:endParaRPr lang="en-US" dirty="0"/>
              </a:p>
            </p:txBody>
          </p:sp>
          <p:graphicFrame>
            <p:nvGraphicFramePr>
              <p:cNvPr id="59" name="Object 5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006845429"/>
                  </p:ext>
                </p:extLst>
              </p:nvPr>
            </p:nvGraphicFramePr>
            <p:xfrm>
              <a:off x="5427663" y="3604657"/>
              <a:ext cx="1277937" cy="377825"/>
            </p:xfrm>
            <a:graphic>
              <a:graphicData uri="http://schemas.openxmlformats.org/presentationml/2006/ole">
                <p:oleObj spid="_x0000_s48133" name="Equation" r:id="rId4" imgW="774364" imgH="228501" progId="Equation.3">
                  <p:embed/>
                </p:oleObj>
              </a:graphicData>
            </a:graphic>
          </p:graphicFrame>
          <p:graphicFrame>
            <p:nvGraphicFramePr>
              <p:cNvPr id="5126" name="Object 6"/>
              <p:cNvGraphicFramePr>
                <a:graphicFrameLocks noChangeAspect="1"/>
              </p:cNvGraphicFramePr>
              <p:nvPr/>
            </p:nvGraphicFramePr>
            <p:xfrm>
              <a:off x="7620000" y="1600200"/>
              <a:ext cx="266700" cy="406400"/>
            </p:xfrm>
            <a:graphic>
              <a:graphicData uri="http://schemas.openxmlformats.org/presentationml/2006/ole">
                <p:oleObj spid="_x0000_s48134" name="Equation" r:id="rId5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5127" name="Object 7"/>
              <p:cNvGraphicFramePr>
                <a:graphicFrameLocks noChangeAspect="1"/>
              </p:cNvGraphicFramePr>
              <p:nvPr/>
            </p:nvGraphicFramePr>
            <p:xfrm>
              <a:off x="7607300" y="2057400"/>
              <a:ext cx="292100" cy="406400"/>
            </p:xfrm>
            <a:graphic>
              <a:graphicData uri="http://schemas.openxmlformats.org/presentationml/2006/ole">
                <p:oleObj spid="_x0000_s48135" name="Equation" r:id="rId6" imgW="164880" imgH="228600" progId="Equation.DSMT4">
                  <p:embed/>
                </p:oleObj>
              </a:graphicData>
            </a:graphic>
          </p:graphicFrame>
          <p:graphicFrame>
            <p:nvGraphicFramePr>
              <p:cNvPr id="5128" name="Object 8"/>
              <p:cNvGraphicFramePr>
                <a:graphicFrameLocks noChangeAspect="1"/>
              </p:cNvGraphicFramePr>
              <p:nvPr/>
            </p:nvGraphicFramePr>
            <p:xfrm>
              <a:off x="7645400" y="2590800"/>
              <a:ext cx="266700" cy="406400"/>
            </p:xfrm>
            <a:graphic>
              <a:graphicData uri="http://schemas.openxmlformats.org/presentationml/2006/ole">
                <p:oleObj spid="_x0000_s48136" name="Equation" r:id="rId7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5129" name="Object 9"/>
              <p:cNvGraphicFramePr>
                <a:graphicFrameLocks noChangeAspect="1"/>
              </p:cNvGraphicFramePr>
              <p:nvPr/>
            </p:nvGraphicFramePr>
            <p:xfrm>
              <a:off x="7646988" y="3251200"/>
              <a:ext cx="288925" cy="406400"/>
            </p:xfrm>
            <a:graphic>
              <a:graphicData uri="http://schemas.openxmlformats.org/presentationml/2006/ole">
                <p:oleObj spid="_x0000_s48137" name="Equation" r:id="rId8" imgW="164880" imgH="228600" progId="Equation.DSMT4">
                  <p:embed/>
                </p:oleObj>
              </a:graphicData>
            </a:graphic>
          </p:graphicFrame>
        </p:grpSp>
      </p:grp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7200" y="6411916"/>
            <a:ext cx="5562600" cy="365125"/>
          </a:xfrm>
        </p:spPr>
        <p:txBody>
          <a:bodyPr/>
          <a:lstStyle/>
          <a:p>
            <a:endParaRPr lang="en-US" dirty="0" smtClean="0"/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Liang et al., 2012, M-OSRP report</a:t>
            </a:r>
            <a:endParaRPr lang="en-US" sz="1600" i="1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grpSp>
        <p:nvGrpSpPr>
          <p:cNvPr id="79" name="Group 78"/>
          <p:cNvGrpSpPr/>
          <p:nvPr/>
        </p:nvGrpSpPr>
        <p:grpSpPr>
          <a:xfrm>
            <a:off x="762000" y="4645152"/>
            <a:ext cx="8077200" cy="596900"/>
            <a:chOff x="762000" y="4645152"/>
            <a:chExt cx="8077200" cy="596900"/>
          </a:xfrm>
        </p:grpSpPr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327561215"/>
                </p:ext>
              </p:extLst>
            </p:nvPr>
          </p:nvGraphicFramePr>
          <p:xfrm>
            <a:off x="762000" y="4645152"/>
            <a:ext cx="5802313" cy="596900"/>
          </p:xfrm>
          <a:graphic>
            <a:graphicData uri="http://schemas.openxmlformats.org/presentationml/2006/ole">
              <p:oleObj spid="_x0000_s48130" name="Equation" r:id="rId9" imgW="3454400" imgH="355600" progId="Equation.DSMT4">
                <p:embed/>
              </p:oleObj>
            </a:graphicData>
          </a:graphic>
        </p:graphicFrame>
        <p:sp>
          <p:nvSpPr>
            <p:cNvPr id="75" name="Rectangle 74"/>
            <p:cNvSpPr/>
            <p:nvPr/>
          </p:nvSpPr>
          <p:spPr>
            <a:xfrm>
              <a:off x="7239000" y="4724400"/>
              <a:ext cx="1600200" cy="36933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239000" y="4724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spurious event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58952" y="5473700"/>
            <a:ext cx="8067548" cy="646331"/>
            <a:chOff x="758952" y="5473700"/>
            <a:chExt cx="8067548" cy="646331"/>
          </a:xfrm>
        </p:grpSpPr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508471921"/>
                </p:ext>
              </p:extLst>
            </p:nvPr>
          </p:nvGraphicFramePr>
          <p:xfrm>
            <a:off x="758952" y="5477256"/>
            <a:ext cx="6157913" cy="596900"/>
          </p:xfrm>
          <a:graphic>
            <a:graphicData uri="http://schemas.openxmlformats.org/presentationml/2006/ole">
              <p:oleObj spid="_x0000_s48131" name="Equation" r:id="rId10" imgW="3670300" imgH="355600" progId="Equation.DSMT4">
                <p:embed/>
              </p:oleObj>
            </a:graphicData>
          </a:graphic>
        </p:graphicFrame>
        <p:sp>
          <p:nvSpPr>
            <p:cNvPr id="77" name="TextBox 76"/>
            <p:cNvSpPr txBox="1"/>
            <p:nvPr/>
          </p:nvSpPr>
          <p:spPr>
            <a:xfrm>
              <a:off x="7226300" y="54737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negative of spurious event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226300" y="5473701"/>
              <a:ext cx="1600200" cy="64633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9906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primary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10000" y="114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internal multiple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67000" y="1154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primary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4" name="Up Arrow 83"/>
          <p:cNvSpPr/>
          <p:nvPr/>
        </p:nvSpPr>
        <p:spPr>
          <a:xfrm>
            <a:off x="1402081" y="1524000"/>
            <a:ext cx="45719" cy="240268"/>
          </a:xfrm>
          <a:prstGeom prst="upArrow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Up Arrow 84"/>
          <p:cNvSpPr/>
          <p:nvPr/>
        </p:nvSpPr>
        <p:spPr>
          <a:xfrm>
            <a:off x="3230881" y="1524000"/>
            <a:ext cx="45719" cy="240268"/>
          </a:xfrm>
          <a:prstGeom prst="upArrow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Up Arrow 85"/>
          <p:cNvSpPr/>
          <p:nvPr/>
        </p:nvSpPr>
        <p:spPr>
          <a:xfrm>
            <a:off x="4907281" y="1524000"/>
            <a:ext cx="45719" cy="240268"/>
          </a:xfrm>
          <a:prstGeom prst="upArrow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Modification of the leading-order attenuator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834036113"/>
              </p:ext>
            </p:extLst>
          </p:nvPr>
        </p:nvGraphicFramePr>
        <p:xfrm>
          <a:off x="914400" y="3581401"/>
          <a:ext cx="7467600" cy="25907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04067"/>
                <a:gridCol w="1244600"/>
                <a:gridCol w="3318933"/>
              </a:tblGrid>
              <a:tr h="6423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Modification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4226">
                <a:tc rowSpan="2"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/>
                    </a:p>
                    <a:p>
                      <a:endParaRPr lang="en-US" dirty="0"/>
                    </a:p>
                  </a:txBody>
                  <a:tcPr anchor="ctr"/>
                </a:tc>
              </a:tr>
              <a:tr h="974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B0E3-75A5-4353-B742-E14ED740D011}" type="slidenum">
              <a:rPr lang="en-US" altLang="zh-CN" smtClean="0">
                <a:solidFill>
                  <a:srgbClr val="464653"/>
                </a:solidFill>
              </a:rPr>
              <a:pPr/>
              <a:t>15</a:t>
            </a:fld>
            <a:endParaRPr lang="en-US" altLang="zh-CN">
              <a:solidFill>
                <a:srgbClr val="464653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05916413"/>
              </p:ext>
            </p:extLst>
          </p:nvPr>
        </p:nvGraphicFramePr>
        <p:xfrm>
          <a:off x="1981200" y="5029200"/>
          <a:ext cx="685800" cy="342900"/>
        </p:xfrm>
        <a:graphic>
          <a:graphicData uri="http://schemas.openxmlformats.org/presentationml/2006/ole">
            <p:oleObj spid="_x0000_s32770" name="Equation" r:id="rId3" imgW="4572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5748744"/>
              </p:ext>
            </p:extLst>
          </p:nvPr>
        </p:nvGraphicFramePr>
        <p:xfrm>
          <a:off x="5162640" y="4572000"/>
          <a:ext cx="1314360" cy="361800"/>
        </p:xfrm>
        <a:graphic>
          <a:graphicData uri="http://schemas.openxmlformats.org/presentationml/2006/ole">
            <p:oleObj spid="_x0000_s32771" name="Equation" r:id="rId4" imgW="876300" imgH="2413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43291850"/>
              </p:ext>
            </p:extLst>
          </p:nvPr>
        </p:nvGraphicFramePr>
        <p:xfrm>
          <a:off x="5156200" y="5562600"/>
          <a:ext cx="1961820" cy="361800"/>
        </p:xfrm>
        <a:graphic>
          <a:graphicData uri="http://schemas.openxmlformats.org/presentationml/2006/ole">
            <p:oleObj spid="_x0000_s32772" name="Equation" r:id="rId5" imgW="1308100" imgH="2413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88332338"/>
              </p:ext>
            </p:extLst>
          </p:nvPr>
        </p:nvGraphicFramePr>
        <p:xfrm>
          <a:off x="4267200" y="4610580"/>
          <a:ext cx="590220" cy="266220"/>
        </p:xfrm>
        <a:graphic>
          <a:graphicData uri="http://schemas.openxmlformats.org/presentationml/2006/ole">
            <p:oleObj spid="_x0000_s32773" name="Equation" r:id="rId6" imgW="393359" imgH="177646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81081993"/>
              </p:ext>
            </p:extLst>
          </p:nvPr>
        </p:nvGraphicFramePr>
        <p:xfrm>
          <a:off x="4270248" y="5613400"/>
          <a:ext cx="590220" cy="266220"/>
        </p:xfrm>
        <a:graphic>
          <a:graphicData uri="http://schemas.openxmlformats.org/presentationml/2006/ole">
            <p:oleObj spid="_x0000_s32774" name="Equation" r:id="rId7" imgW="393359" imgH="177646" progId="Equation.3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1219200"/>
            <a:ext cx="76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Adding the further terms to the current leading-order </a:t>
            </a:r>
          </a:p>
          <a:p>
            <a:r>
              <a:rPr lang="en-US" sz="2400" dirty="0" smtClean="0"/>
              <a:t>     attenuator provides a modified ISS internal multiple   </a:t>
            </a:r>
          </a:p>
          <a:p>
            <a:r>
              <a:rPr lang="en-US" sz="2400" dirty="0" smtClean="0"/>
              <a:t>     algorithm. The modification retains the strength of the</a:t>
            </a:r>
          </a:p>
          <a:p>
            <a:r>
              <a:rPr lang="en-US" sz="2400" dirty="0" smtClean="0"/>
              <a:t>     original algorithm while accommodating both primaries   </a:t>
            </a:r>
          </a:p>
          <a:p>
            <a:r>
              <a:rPr lang="en-US" sz="2400" dirty="0" smtClean="0"/>
              <a:t>     and internal multiples in the input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2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Prediction with source wavelet deconvolution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3106738" y="1827213"/>
          <a:ext cx="2001837" cy="4281487"/>
        </p:xfrm>
        <a:graphic>
          <a:graphicData uri="http://schemas.openxmlformats.org/presentationml/2006/ole">
            <p:oleObj spid="_x0000_s63491" name="Equation" r:id="rId3" imgW="787320" imgH="1688760" progId="Equation.DSMT4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19400" y="3048000"/>
            <a:ext cx="24384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3106738" y="1827213"/>
          <a:ext cx="2001837" cy="4281487"/>
        </p:xfrm>
        <a:graphic>
          <a:graphicData uri="http://schemas.openxmlformats.org/presentationml/2006/ole">
            <p:oleObj spid="_x0000_s49164" name="Equation" r:id="rId3" imgW="787320" imgH="1688760" progId="Equation.DSMT4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435350" y="2371725"/>
          <a:ext cx="603250" cy="523875"/>
        </p:xfrm>
        <a:graphic>
          <a:graphicData uri="http://schemas.openxmlformats.org/presentationml/2006/ole">
            <p:oleObj spid="_x0000_s49165" name="Equation" r:id="rId4" imgW="482400" imgH="419040" progId="Equation.DSMT4">
              <p:embed/>
            </p:oleObj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4641850" y="4953000"/>
          <a:ext cx="639763" cy="301625"/>
        </p:xfrm>
        <a:graphic>
          <a:graphicData uri="http://schemas.openxmlformats.org/presentationml/2006/ole">
            <p:oleObj spid="_x0000_s49166" name="Equation" r:id="rId5" imgW="431640" imgH="203040" progId="Equation.DSMT4">
              <p:embed/>
            </p:oleObj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2438400" y="4953000"/>
          <a:ext cx="676275" cy="300038"/>
        </p:xfrm>
        <a:graphic>
          <a:graphicData uri="http://schemas.openxmlformats.org/presentationml/2006/ole">
            <p:oleObj spid="_x0000_s49167" name="Equation" r:id="rId6" imgW="457200" imgH="203040" progId="Equation.DSMT4">
              <p:embed/>
            </p:oleObj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Prediction with source wavelet deconvolution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Outline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59340"/>
            <a:ext cx="876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A review of the ISS internal multiple leading-order </a:t>
            </a:r>
          </a:p>
          <a:p>
            <a:pPr indent="-228600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   attenuation algorithm and its higher-order modification</a:t>
            </a:r>
          </a:p>
          <a:p>
            <a:pPr indent="-228600">
              <a:buFont typeface="Wingdings" pitchFamily="2" charset="2"/>
              <a:buChar char="Ø"/>
            </a:pPr>
            <a:r>
              <a:rPr lang="en-US" sz="2600" dirty="0" smtClean="0"/>
              <a:t>  Source wavelet effects on the leading-order attenuator and  </a:t>
            </a:r>
          </a:p>
          <a:p>
            <a:pPr indent="-228600"/>
            <a:r>
              <a:rPr lang="en-US" sz="2600" dirty="0" smtClean="0"/>
              <a:t>      its higher-order modification</a:t>
            </a:r>
          </a:p>
          <a:p>
            <a:pPr marL="640080" indent="-228600">
              <a:buFont typeface="Arial" pitchFamily="34" charset="0"/>
              <a:buChar char="•"/>
            </a:pPr>
            <a:r>
              <a:rPr lang="en-US" sz="2600" dirty="0" smtClean="0"/>
              <a:t>Using exact source wavelet: 1D example 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and 1.5D example</a:t>
            </a:r>
          </a:p>
          <a:p>
            <a:pPr marL="640080" indent="-2286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Using estimated source wavelet   </a:t>
            </a:r>
          </a:p>
          <a:p>
            <a:pPr indent="-22860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Summary</a:t>
            </a:r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Model for 1D synthetic data generation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" name="组合 71"/>
          <p:cNvGrpSpPr/>
          <p:nvPr/>
        </p:nvGrpSpPr>
        <p:grpSpPr>
          <a:xfrm>
            <a:off x="2065644" y="2590801"/>
            <a:ext cx="5097156" cy="2285999"/>
            <a:chOff x="609600" y="3581400"/>
            <a:chExt cx="7315200" cy="2493814"/>
          </a:xfrm>
        </p:grpSpPr>
        <p:cxnSp>
          <p:nvCxnSpPr>
            <p:cNvPr id="45" name="Straight Connector 2"/>
            <p:cNvCxnSpPr/>
            <p:nvPr/>
          </p:nvCxnSpPr>
          <p:spPr>
            <a:xfrm>
              <a:off x="609600" y="3581400"/>
              <a:ext cx="7315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"/>
            <p:cNvCxnSpPr/>
            <p:nvPr/>
          </p:nvCxnSpPr>
          <p:spPr>
            <a:xfrm>
              <a:off x="609600" y="4343400"/>
              <a:ext cx="7315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/>
            <p:cNvCxnSpPr/>
            <p:nvPr/>
          </p:nvCxnSpPr>
          <p:spPr>
            <a:xfrm>
              <a:off x="609600" y="6075214"/>
              <a:ext cx="7315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3019425" y="2198688"/>
          <a:ext cx="3216275" cy="403225"/>
        </p:xfrm>
        <a:graphic>
          <a:graphicData uri="http://schemas.openxmlformats.org/presentationml/2006/ole">
            <p:oleObj spid="_x0000_s1026" name="Equation" r:id="rId3" imgW="1930320" imgH="241200" progId="Equation.DSMT4">
              <p:embed/>
            </p:oleObj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3043238" y="2873375"/>
          <a:ext cx="3194050" cy="403225"/>
        </p:xfrm>
        <a:graphic>
          <a:graphicData uri="http://schemas.openxmlformats.org/presentationml/2006/ole">
            <p:oleObj spid="_x0000_s1027" name="Equation" r:id="rId4" imgW="1917360" imgH="241200" progId="Equation.DSMT4">
              <p:embed/>
            </p:oleObj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2978150" y="3962400"/>
          <a:ext cx="3281363" cy="403225"/>
        </p:xfrm>
        <a:graphic>
          <a:graphicData uri="http://schemas.openxmlformats.org/presentationml/2006/ole">
            <p:oleObj spid="_x0000_s1028" name="Equation" r:id="rId5" imgW="1968480" imgH="241200" progId="Equation.DSMT4">
              <p:embed/>
            </p:oleObj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2987675" y="5006975"/>
          <a:ext cx="3257550" cy="403225"/>
        </p:xfrm>
        <a:graphic>
          <a:graphicData uri="http://schemas.openxmlformats.org/presentationml/2006/ole">
            <p:oleObj spid="_x0000_s1029" name="Equation" r:id="rId6" imgW="1955520" imgH="24120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243763" y="2362200"/>
          <a:ext cx="982662" cy="342900"/>
        </p:xfrm>
        <a:graphic>
          <a:graphicData uri="http://schemas.openxmlformats.org/presentationml/2006/ole">
            <p:oleObj spid="_x0000_s1030" name="Equation" r:id="rId7" imgW="660240" imgH="228600" progId="Equation.DSMT4">
              <p:embed/>
            </p:oleObj>
          </a:graphicData>
        </a:graphic>
      </p:graphicFrame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7216775" y="3086100"/>
          <a:ext cx="1009650" cy="342900"/>
        </p:xfrm>
        <a:graphic>
          <a:graphicData uri="http://schemas.openxmlformats.org/presentationml/2006/ole">
            <p:oleObj spid="_x0000_s1031" name="Equation" r:id="rId8" imgW="672840" imgH="228600" progId="Equation.DSMT4">
              <p:embed/>
            </p:oleObj>
          </a:graphicData>
        </a:graphic>
      </p:graphicFrame>
      <p:graphicFrame>
        <p:nvGraphicFramePr>
          <p:cNvPr id="126987" name="Object 11"/>
          <p:cNvGraphicFramePr>
            <a:graphicFrameLocks noChangeAspect="1"/>
          </p:cNvGraphicFramePr>
          <p:nvPr/>
        </p:nvGraphicFramePr>
        <p:xfrm>
          <a:off x="7172325" y="4686300"/>
          <a:ext cx="1085850" cy="342900"/>
        </p:xfrm>
        <a:graphic>
          <a:graphicData uri="http://schemas.openxmlformats.org/presentationml/2006/ole">
            <p:oleObj spid="_x0000_s1032" name="Equation" r:id="rId9" imgW="723600" imgH="228600" progId="Equation.DSMT4">
              <p:embed/>
            </p:oleObj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Motivation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95735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600" dirty="0" smtClean="0"/>
              <a:t>  Objective: predict the amplitude and phase of internal</a:t>
            </a:r>
          </a:p>
          <a:p>
            <a:r>
              <a:rPr lang="en-US" sz="2600" dirty="0" smtClean="0"/>
              <a:t>                        multiples, without damaging primaries.</a:t>
            </a:r>
          </a:p>
          <a:p>
            <a:endParaRPr lang="en-US" sz="2600" dirty="0" smtClean="0"/>
          </a:p>
          <a:p>
            <a:pPr marL="365760">
              <a:buFont typeface="Wingdings" pitchFamily="2" charset="2"/>
              <a:buChar char="ü"/>
            </a:pPr>
            <a:r>
              <a:rPr lang="en-US" sz="2600" dirty="0" smtClean="0"/>
              <a:t> prerequisites: reference wave removal</a:t>
            </a:r>
          </a:p>
          <a:p>
            <a:pPr marL="365760"/>
            <a:r>
              <a:rPr lang="en-US" sz="2600" dirty="0" smtClean="0"/>
              <a:t>                              source wavelet </a:t>
            </a:r>
            <a:r>
              <a:rPr lang="en-US" sz="2600" dirty="0" err="1" smtClean="0"/>
              <a:t>deconvolution</a:t>
            </a:r>
            <a:endParaRPr lang="en-US" sz="2600" dirty="0" smtClean="0"/>
          </a:p>
          <a:p>
            <a:pPr marL="365760"/>
            <a:r>
              <a:rPr lang="en-US" sz="2600" dirty="0" smtClean="0"/>
              <a:t>                              source and receiver </a:t>
            </a:r>
            <a:r>
              <a:rPr lang="en-US" sz="2600" dirty="0" err="1" smtClean="0"/>
              <a:t>deghosting</a:t>
            </a:r>
            <a:endParaRPr lang="en-US" sz="2600" dirty="0" smtClean="0"/>
          </a:p>
          <a:p>
            <a:pPr marL="365760"/>
            <a:r>
              <a:rPr lang="en-US" sz="2600" dirty="0" smtClean="0"/>
              <a:t>                              free surface multiple removal</a:t>
            </a:r>
          </a:p>
          <a:p>
            <a:pPr marL="365760"/>
            <a:r>
              <a:rPr lang="en-US" sz="2600" dirty="0" smtClean="0"/>
              <a:t>   </a:t>
            </a:r>
          </a:p>
          <a:p>
            <a:pPr marL="365760">
              <a:buFont typeface="Wingdings" pitchFamily="2" charset="2"/>
              <a:buChar char="ü"/>
            </a:pPr>
            <a:r>
              <a:rPr lang="en-US" sz="2400" dirty="0" smtClean="0"/>
              <a:t> enhance the capability of the algorithm:</a:t>
            </a:r>
          </a:p>
          <a:p>
            <a:pPr marL="365760"/>
            <a:r>
              <a:rPr lang="en-US" sz="2400" dirty="0" smtClean="0"/>
              <a:t>                                 from attenuation to elimination</a:t>
            </a:r>
          </a:p>
          <a:p>
            <a:pPr marL="365760"/>
            <a:r>
              <a:rPr lang="en-US" sz="2400" dirty="0" smtClean="0"/>
              <a:t>                                 heighten the inclusiveness of the algorithm</a:t>
            </a:r>
          </a:p>
          <a:p>
            <a:pPr marL="365760"/>
            <a:r>
              <a:rPr lang="en-US" sz="2400" dirty="0" smtClean="0"/>
              <a:t>                                 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 cstate="print"/>
          <a:srcRect r="4848"/>
          <a:stretch>
            <a:fillRect/>
          </a:stretch>
        </p:blipFill>
        <p:spPr bwMode="auto">
          <a:xfrm>
            <a:off x="0" y="1019175"/>
            <a:ext cx="8972553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Input trace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5715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: primaries  </a:t>
            </a:r>
          </a:p>
          <a:p>
            <a:r>
              <a:rPr lang="en-US" sz="2000" dirty="0" smtClean="0">
                <a:solidFill>
                  <a:srgbClr val="034EBD"/>
                </a:solidFill>
              </a:rPr>
              <a:t>blue</a:t>
            </a:r>
            <a:r>
              <a:rPr lang="en-US" sz="2000" dirty="0" smtClean="0"/>
              <a:t>: internal multiples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Actual multiples .vs. Prediction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57150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: actual internal multiples  </a:t>
            </a:r>
          </a:p>
          <a:p>
            <a:r>
              <a:rPr lang="en-US" sz="2000" dirty="0" smtClean="0">
                <a:solidFill>
                  <a:srgbClr val="034EBD"/>
                </a:solidFill>
              </a:rPr>
              <a:t>blue</a:t>
            </a:r>
            <a:r>
              <a:rPr lang="en-US" sz="2000" dirty="0" smtClean="0"/>
              <a:t>: predicted internal multiple without </a:t>
            </a:r>
          </a:p>
          <a:p>
            <a:r>
              <a:rPr lang="en-US" sz="2000" dirty="0" smtClean="0"/>
              <a:t>          source wavelet </a:t>
            </a:r>
            <a:r>
              <a:rPr lang="en-US" sz="2000" dirty="0" err="1" smtClean="0"/>
              <a:t>deconvolution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2" cstate="print"/>
          <a:srcRect r="4848"/>
          <a:stretch>
            <a:fillRect/>
          </a:stretch>
        </p:blipFill>
        <p:spPr bwMode="auto">
          <a:xfrm>
            <a:off x="0" y="1019175"/>
            <a:ext cx="89725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Actual multiples .vs. Prediction (normalized)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57150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: actual internal multiples  </a:t>
            </a:r>
          </a:p>
          <a:p>
            <a:r>
              <a:rPr lang="en-US" sz="2000" dirty="0" smtClean="0">
                <a:solidFill>
                  <a:srgbClr val="034EBD"/>
                </a:solidFill>
              </a:rPr>
              <a:t>blue</a:t>
            </a:r>
            <a:r>
              <a:rPr lang="en-US" sz="2000" dirty="0" smtClean="0"/>
              <a:t>: predicted internal multiple without </a:t>
            </a:r>
          </a:p>
          <a:p>
            <a:r>
              <a:rPr lang="en-US" sz="2000" dirty="0" smtClean="0"/>
              <a:t>          source wavelet </a:t>
            </a:r>
            <a:r>
              <a:rPr lang="en-US" sz="2000" dirty="0" err="1" smtClean="0"/>
              <a:t>deconvolution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 r="4848"/>
          <a:stretch>
            <a:fillRect/>
          </a:stretch>
        </p:blipFill>
        <p:spPr bwMode="auto">
          <a:xfrm>
            <a:off x="0" y="1019175"/>
            <a:ext cx="89725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19400" y="3048000"/>
            <a:ext cx="24384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3106738" y="1827213"/>
          <a:ext cx="2001837" cy="4281487"/>
        </p:xfrm>
        <a:graphic>
          <a:graphicData uri="http://schemas.openxmlformats.org/presentationml/2006/ole">
            <p:oleObj spid="_x0000_s118786" name="Equation" r:id="rId3" imgW="787320" imgH="1688760" progId="Equation.DSMT4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435350" y="2371725"/>
          <a:ext cx="603250" cy="523875"/>
        </p:xfrm>
        <a:graphic>
          <a:graphicData uri="http://schemas.openxmlformats.org/presentationml/2006/ole">
            <p:oleObj spid="_x0000_s118787" name="Equation" r:id="rId4" imgW="482400" imgH="419040" progId="Equation.DSMT4">
              <p:embed/>
            </p:oleObj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4641850" y="4953000"/>
          <a:ext cx="639763" cy="301625"/>
        </p:xfrm>
        <a:graphic>
          <a:graphicData uri="http://schemas.openxmlformats.org/presentationml/2006/ole">
            <p:oleObj spid="_x0000_s118788" name="Equation" r:id="rId5" imgW="431640" imgH="203040" progId="Equation.DSMT4">
              <p:embed/>
            </p:oleObj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2438400" y="4953000"/>
          <a:ext cx="676275" cy="300038"/>
        </p:xfrm>
        <a:graphic>
          <a:graphicData uri="http://schemas.openxmlformats.org/presentationml/2006/ole">
            <p:oleObj spid="_x0000_s118789" name="Equation" r:id="rId6" imgW="457200" imgH="203040" progId="Equation.DSMT4">
              <p:embed/>
            </p:oleObj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Prediction with source wavelet deconvolution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Actual multiples .vs. Prediction with </a:t>
            </a:r>
            <a:r>
              <a:rPr lang="en-US" sz="3200" dirty="0" err="1" smtClean="0">
                <a:solidFill>
                  <a:srgbClr val="C00000"/>
                </a:solidFill>
              </a:rPr>
              <a:t>decon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57150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: actual internal multiples  </a:t>
            </a:r>
          </a:p>
          <a:p>
            <a:r>
              <a:rPr lang="en-US" sz="2000" dirty="0" smtClean="0">
                <a:solidFill>
                  <a:srgbClr val="034EBD"/>
                </a:solidFill>
              </a:rPr>
              <a:t>blue</a:t>
            </a:r>
            <a:r>
              <a:rPr lang="en-US" sz="2000" dirty="0" smtClean="0"/>
              <a:t>: predicted internal multiple with </a:t>
            </a:r>
          </a:p>
          <a:p>
            <a:r>
              <a:rPr lang="en-US" sz="2000" dirty="0" smtClean="0"/>
              <a:t>          source wavelet </a:t>
            </a:r>
            <a:r>
              <a:rPr lang="en-US" sz="2000" dirty="0" err="1" smtClean="0"/>
              <a:t>deconvolution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 r="4848"/>
          <a:stretch>
            <a:fillRect/>
          </a:stretch>
        </p:blipFill>
        <p:spPr bwMode="auto">
          <a:xfrm>
            <a:off x="0" y="1019175"/>
            <a:ext cx="89725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Spurious event .vs. Prediction with </a:t>
            </a:r>
            <a:r>
              <a:rPr lang="en-US" sz="3200" dirty="0" err="1" smtClean="0">
                <a:solidFill>
                  <a:srgbClr val="C00000"/>
                </a:solidFill>
              </a:rPr>
              <a:t>decon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57150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red in circle</a:t>
            </a:r>
            <a:r>
              <a:rPr lang="en-US" sz="2000" dirty="0" smtClean="0"/>
              <a:t>: actual spurious event</a:t>
            </a:r>
          </a:p>
          <a:p>
            <a:r>
              <a:rPr lang="en-US" sz="2000" dirty="0" smtClean="0">
                <a:solidFill>
                  <a:srgbClr val="034EBD"/>
                </a:solidFill>
              </a:rPr>
              <a:t>blue in circle</a:t>
            </a:r>
            <a:r>
              <a:rPr lang="en-US" sz="2000" dirty="0" smtClean="0"/>
              <a:t>: predicted spurious event with </a:t>
            </a:r>
          </a:p>
          <a:p>
            <a:r>
              <a:rPr lang="en-US" sz="2000" dirty="0" smtClean="0"/>
              <a:t>                         source wavelet </a:t>
            </a:r>
            <a:r>
              <a:rPr lang="en-US" sz="2000" dirty="0" err="1" smtClean="0"/>
              <a:t>deconvolution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 r="4848"/>
          <a:stretch>
            <a:fillRect/>
          </a:stretch>
        </p:blipFill>
        <p:spPr bwMode="auto">
          <a:xfrm>
            <a:off x="0" y="1019175"/>
            <a:ext cx="89725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 cstate="print"/>
          <a:srcRect r="4848"/>
          <a:stretch>
            <a:fillRect/>
          </a:stretch>
        </p:blipFill>
        <p:spPr bwMode="auto">
          <a:xfrm>
            <a:off x="0" y="1019175"/>
            <a:ext cx="89725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Actual multiples .vs. Prediction with </a:t>
            </a:r>
            <a:r>
              <a:rPr lang="en-US" sz="3200" dirty="0" err="1" smtClean="0">
                <a:solidFill>
                  <a:srgbClr val="C00000"/>
                </a:solidFill>
              </a:rPr>
              <a:t>decon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143000" y="5689937"/>
            <a:ext cx="7086600" cy="1015663"/>
            <a:chOff x="1143000" y="5610761"/>
            <a:chExt cx="7086600" cy="1015663"/>
          </a:xfrm>
        </p:grpSpPr>
        <p:sp>
          <p:nvSpPr>
            <p:cNvPr id="6" name="TextBox 5"/>
            <p:cNvSpPr txBox="1"/>
            <p:nvPr/>
          </p:nvSpPr>
          <p:spPr>
            <a:xfrm>
              <a:off x="1143000" y="5610761"/>
              <a:ext cx="708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top and bottom red</a:t>
              </a:r>
              <a:r>
                <a:rPr lang="en-US" sz="2000" dirty="0" smtClean="0"/>
                <a:t>: actual internal multiples</a:t>
              </a:r>
            </a:p>
            <a:p>
              <a:r>
                <a:rPr lang="en-US" sz="2000" dirty="0" smtClean="0">
                  <a:solidFill>
                    <a:srgbClr val="034EBD"/>
                  </a:solidFill>
                </a:rPr>
                <a:t>top blue</a:t>
              </a:r>
              <a:r>
                <a:rPr lang="en-US" sz="2000" dirty="0" smtClean="0"/>
                <a:t>:        (with </a:t>
              </a:r>
              <a:r>
                <a:rPr lang="en-US" sz="2000" dirty="0" err="1" smtClean="0"/>
                <a:t>deconvolution</a:t>
              </a:r>
              <a:r>
                <a:rPr lang="en-US" sz="2000" dirty="0" smtClean="0"/>
                <a:t>)</a:t>
              </a:r>
            </a:p>
            <a:p>
              <a:r>
                <a:rPr lang="en-US" sz="2000" dirty="0" smtClean="0">
                  <a:solidFill>
                    <a:srgbClr val="034EBD"/>
                  </a:solidFill>
                </a:rPr>
                <a:t>bottom blue</a:t>
              </a:r>
              <a:r>
                <a:rPr lang="en-US" sz="2000" dirty="0" smtClean="0"/>
                <a:t>:                     (with </a:t>
              </a:r>
              <a:r>
                <a:rPr lang="en-US" sz="2000" dirty="0" err="1" smtClean="0"/>
                <a:t>deconvolution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2209800" y="5986463"/>
            <a:ext cx="384175" cy="300037"/>
          </p:xfrm>
          <a:graphic>
            <a:graphicData uri="http://schemas.openxmlformats.org/presentationml/2006/ole">
              <p:oleObj spid="_x0000_s88066" name="Equation" r:id="rId4" imgW="291960" imgH="228600" progId="Equation.DSMT4">
                <p:embed/>
              </p:oleObj>
            </a:graphicData>
          </a:graphic>
        </p:graphicFrame>
        <p:graphicFrame>
          <p:nvGraphicFramePr>
            <p:cNvPr id="88067" name="Object 3"/>
            <p:cNvGraphicFramePr>
              <a:graphicFrameLocks noChangeAspect="1"/>
            </p:cNvGraphicFramePr>
            <p:nvPr/>
          </p:nvGraphicFramePr>
          <p:xfrm>
            <a:off x="2649538" y="6272412"/>
            <a:ext cx="1084262" cy="315912"/>
          </p:xfrm>
          <a:graphic>
            <a:graphicData uri="http://schemas.openxmlformats.org/presentationml/2006/ole">
              <p:oleObj spid="_x0000_s88067" name="Equation" r:id="rId5" imgW="825480" imgH="2412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Outline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59340"/>
            <a:ext cx="876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A review of the ISS internal multiple leading-order </a:t>
            </a:r>
          </a:p>
          <a:p>
            <a:pPr indent="-228600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   attenuator and its modification</a:t>
            </a:r>
          </a:p>
          <a:p>
            <a:pPr indent="-228600">
              <a:buFont typeface="Wingdings" pitchFamily="2" charset="2"/>
              <a:buChar char="Ø"/>
            </a:pPr>
            <a:r>
              <a:rPr lang="en-US" sz="2600" dirty="0" smtClean="0"/>
              <a:t>  Source wavelet effects on the leading-order attenuator and  </a:t>
            </a:r>
          </a:p>
          <a:p>
            <a:pPr indent="-228600"/>
            <a:r>
              <a:rPr lang="en-US" sz="2600" dirty="0" smtClean="0"/>
              <a:t>      its higher-order modification</a:t>
            </a:r>
          </a:p>
          <a:p>
            <a:pPr marL="640080" indent="-228600">
              <a:buFont typeface="Arial" pitchFamily="34" charset="0"/>
              <a:buChar char="•"/>
            </a:pPr>
            <a:r>
              <a:rPr lang="en-US" sz="2600" dirty="0" smtClean="0"/>
              <a:t>Using exact source wavelet: 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1D example and </a:t>
            </a:r>
            <a:r>
              <a:rPr lang="en-US" sz="2600" dirty="0" smtClean="0"/>
              <a:t>1.5D example</a:t>
            </a:r>
          </a:p>
          <a:p>
            <a:pPr marL="640080" indent="-2286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Using estimated source wavelet   </a:t>
            </a:r>
          </a:p>
          <a:p>
            <a:pPr indent="-22860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Summary</a:t>
            </a:r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1"/>
          <p:cNvGrpSpPr/>
          <p:nvPr/>
        </p:nvGrpSpPr>
        <p:grpSpPr>
          <a:xfrm>
            <a:off x="2065644" y="2590801"/>
            <a:ext cx="5097156" cy="2285999"/>
            <a:chOff x="609600" y="3581400"/>
            <a:chExt cx="7315200" cy="2493814"/>
          </a:xfrm>
        </p:grpSpPr>
        <p:cxnSp>
          <p:nvCxnSpPr>
            <p:cNvPr id="45" name="Straight Connector 2"/>
            <p:cNvCxnSpPr/>
            <p:nvPr/>
          </p:nvCxnSpPr>
          <p:spPr>
            <a:xfrm>
              <a:off x="609600" y="3581400"/>
              <a:ext cx="7315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"/>
            <p:cNvCxnSpPr/>
            <p:nvPr/>
          </p:nvCxnSpPr>
          <p:spPr>
            <a:xfrm>
              <a:off x="609600" y="4343400"/>
              <a:ext cx="7315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/>
            <p:cNvCxnSpPr/>
            <p:nvPr/>
          </p:nvCxnSpPr>
          <p:spPr>
            <a:xfrm>
              <a:off x="609600" y="6075214"/>
              <a:ext cx="7315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2989263" y="2197100"/>
          <a:ext cx="3255962" cy="393700"/>
        </p:xfrm>
        <a:graphic>
          <a:graphicData uri="http://schemas.openxmlformats.org/presentationml/2006/ole">
            <p:oleObj spid="_x0000_s2050" name="Equation" r:id="rId3" imgW="1955520" imgH="241200" progId="Equation.DSMT4">
              <p:embed/>
            </p:oleObj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3014663" y="2870200"/>
          <a:ext cx="3230562" cy="393700"/>
        </p:xfrm>
        <a:graphic>
          <a:graphicData uri="http://schemas.openxmlformats.org/presentationml/2006/ole">
            <p:oleObj spid="_x0000_s2051" name="Equation" r:id="rId4" imgW="1942920" imgH="241200" progId="Equation.DSMT4">
              <p:embed/>
            </p:oleObj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2978150" y="3962400"/>
          <a:ext cx="3281363" cy="403225"/>
        </p:xfrm>
        <a:graphic>
          <a:graphicData uri="http://schemas.openxmlformats.org/presentationml/2006/ole">
            <p:oleObj spid="_x0000_s2052" name="Equation" r:id="rId5" imgW="1968480" imgH="241200" progId="Equation.DSMT4">
              <p:embed/>
            </p:oleObj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3008313" y="5006975"/>
          <a:ext cx="3214687" cy="403225"/>
        </p:xfrm>
        <a:graphic>
          <a:graphicData uri="http://schemas.openxmlformats.org/presentationml/2006/ole">
            <p:oleObj spid="_x0000_s2053" name="Equation" r:id="rId6" imgW="1930320" imgH="24120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234238" y="2133600"/>
          <a:ext cx="1001712" cy="342900"/>
        </p:xfrm>
        <a:graphic>
          <a:graphicData uri="http://schemas.openxmlformats.org/presentationml/2006/ole">
            <p:oleObj spid="_x0000_s2054" name="Equation" r:id="rId7" imgW="672840" imgH="228600" progId="Equation.DSMT4">
              <p:embed/>
            </p:oleObj>
          </a:graphicData>
        </a:graphic>
      </p:graphicFrame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7207250" y="2895600"/>
          <a:ext cx="1028700" cy="342900"/>
        </p:xfrm>
        <a:graphic>
          <a:graphicData uri="http://schemas.openxmlformats.org/presentationml/2006/ole">
            <p:oleObj spid="_x0000_s2055" name="Equation" r:id="rId8" imgW="685800" imgH="228600" progId="Equation.DSMT4">
              <p:embed/>
            </p:oleObj>
          </a:graphicData>
        </a:graphic>
      </p:graphicFrame>
      <p:graphicFrame>
        <p:nvGraphicFramePr>
          <p:cNvPr id="126987" name="Object 11"/>
          <p:cNvGraphicFramePr>
            <a:graphicFrameLocks noChangeAspect="1"/>
          </p:cNvGraphicFramePr>
          <p:nvPr/>
        </p:nvGraphicFramePr>
        <p:xfrm>
          <a:off x="7210425" y="4038600"/>
          <a:ext cx="1009650" cy="342900"/>
        </p:xfrm>
        <a:graphic>
          <a:graphicData uri="http://schemas.openxmlformats.org/presentationml/2006/ole">
            <p:oleObj spid="_x0000_s2056" name="Equation" r:id="rId9" imgW="672840" imgH="228600" progId="Equation.DSMT4">
              <p:embed/>
            </p:oleObj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6858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for 1.5D data modeling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848" y="987552"/>
            <a:ext cx="4486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7552"/>
            <a:ext cx="4486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Data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305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6305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 after </a:t>
            </a:r>
            <a:r>
              <a:rPr lang="en-US" sz="2000" dirty="0" err="1" smtClean="0"/>
              <a:t>deconvolution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124200" y="2373868"/>
            <a:ext cx="1981200" cy="1512332"/>
            <a:chOff x="3124200" y="2373868"/>
            <a:chExt cx="1981200" cy="151233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3352800" y="2590800"/>
              <a:ext cx="9144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352800" y="2590800"/>
              <a:ext cx="914400" cy="3048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124200" y="2590800"/>
              <a:ext cx="1143000" cy="12954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91000" y="23738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primary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Motivation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95735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600" dirty="0" smtClean="0"/>
              <a:t>  Objective: predict the amplitude and phase of internal</a:t>
            </a:r>
          </a:p>
          <a:p>
            <a:r>
              <a:rPr lang="en-US" sz="2600" dirty="0" smtClean="0"/>
              <a:t>                        multiples, without damaging primaries.</a:t>
            </a:r>
          </a:p>
          <a:p>
            <a:endParaRPr lang="en-US" sz="2600" dirty="0" smtClean="0"/>
          </a:p>
          <a:p>
            <a:pPr marL="365760">
              <a:buFont typeface="Wingdings" pitchFamily="2" charset="2"/>
              <a:buChar char="ü"/>
            </a:pPr>
            <a:r>
              <a:rPr lang="en-US" sz="2600" dirty="0" smtClean="0"/>
              <a:t> prerequisites: reference wave removal</a:t>
            </a:r>
          </a:p>
          <a:p>
            <a:pPr marL="365760"/>
            <a:r>
              <a:rPr lang="en-US" sz="2600" dirty="0" smtClean="0"/>
              <a:t>                              source wavelet </a:t>
            </a:r>
            <a:r>
              <a:rPr lang="en-US" sz="2600" dirty="0" err="1" smtClean="0"/>
              <a:t>deconvolution</a:t>
            </a:r>
            <a:endParaRPr lang="en-US" sz="2600" dirty="0" smtClean="0"/>
          </a:p>
          <a:p>
            <a:pPr marL="365760"/>
            <a:r>
              <a:rPr lang="en-US" sz="2600" dirty="0" smtClean="0"/>
              <a:t>                              source and receiver </a:t>
            </a:r>
            <a:r>
              <a:rPr lang="en-US" sz="2600" dirty="0" err="1" smtClean="0"/>
              <a:t>deghosting</a:t>
            </a:r>
            <a:endParaRPr lang="en-US" sz="2600" dirty="0" smtClean="0"/>
          </a:p>
          <a:p>
            <a:pPr marL="365760"/>
            <a:r>
              <a:rPr lang="en-US" sz="2600" dirty="0" smtClean="0"/>
              <a:t>                              free surface multiple removal</a:t>
            </a:r>
          </a:p>
          <a:p>
            <a:pPr marL="365760"/>
            <a:r>
              <a:rPr lang="en-US" sz="2600" dirty="0" smtClean="0"/>
              <a:t>   </a:t>
            </a:r>
          </a:p>
          <a:p>
            <a:pPr marL="365760">
              <a:buFont typeface="Wingdings" pitchFamily="2" charset="2"/>
              <a:buChar char="ü"/>
            </a:pPr>
            <a:r>
              <a:rPr lang="en-US" sz="2400" dirty="0" smtClean="0"/>
              <a:t> enhance the capability of the algorithm:</a:t>
            </a:r>
          </a:p>
          <a:p>
            <a:pPr marL="365760"/>
            <a:r>
              <a:rPr lang="en-US" sz="2400" dirty="0" smtClean="0"/>
              <a:t>                                 from attenuation to elimination</a:t>
            </a:r>
          </a:p>
          <a:p>
            <a:pPr marL="365760"/>
            <a:r>
              <a:rPr lang="en-US" sz="2400" dirty="0" smtClean="0"/>
              <a:t>                                 </a:t>
            </a:r>
            <a:r>
              <a:rPr lang="en-US" sz="2400" u="sng" dirty="0" smtClean="0">
                <a:solidFill>
                  <a:srgbClr val="FF0000"/>
                </a:solidFill>
              </a:rPr>
              <a:t>heighten the inclusiveness of the algorithm</a:t>
            </a:r>
          </a:p>
          <a:p>
            <a:pPr marL="365760"/>
            <a:r>
              <a:rPr lang="en-US" sz="2400" dirty="0" smtClean="0"/>
              <a:t>                                 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848" y="987552"/>
            <a:ext cx="4486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7552"/>
            <a:ext cx="4486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Multiple prediction without </a:t>
            </a:r>
            <a:r>
              <a:rPr lang="en-US" sz="3200" dirty="0" err="1" smtClean="0">
                <a:solidFill>
                  <a:srgbClr val="C00000"/>
                </a:solidFill>
              </a:rPr>
              <a:t>deconvolution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6325315"/>
            <a:ext cx="3200400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Multiple prediction without </a:t>
            </a:r>
            <a:r>
              <a:rPr lang="en-US" sz="2000" dirty="0" err="1" smtClean="0"/>
              <a:t>deconvolution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305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24200" y="2373868"/>
            <a:ext cx="1981200" cy="1512332"/>
            <a:chOff x="3124200" y="2373868"/>
            <a:chExt cx="1981200" cy="1512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352800" y="2590800"/>
              <a:ext cx="9144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352800" y="2590800"/>
              <a:ext cx="914400" cy="3048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3124200" y="2590800"/>
              <a:ext cx="1143000" cy="12954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191000" y="23738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primary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848" y="987552"/>
            <a:ext cx="4486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7552"/>
            <a:ext cx="4486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Multiple prediction with </a:t>
            </a:r>
            <a:r>
              <a:rPr lang="en-US" sz="3200" dirty="0" err="1" smtClean="0">
                <a:solidFill>
                  <a:srgbClr val="C00000"/>
                </a:solidFill>
              </a:rPr>
              <a:t>deconvolution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325315"/>
            <a:ext cx="3200400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Multiple prediction with </a:t>
            </a:r>
            <a:r>
              <a:rPr lang="en-US" sz="2000" dirty="0" err="1" smtClean="0"/>
              <a:t>deconvolution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6305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24200" y="2373868"/>
            <a:ext cx="1981200" cy="1512332"/>
            <a:chOff x="3124200" y="2373868"/>
            <a:chExt cx="1981200" cy="151233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352800" y="2590800"/>
              <a:ext cx="9144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3352800" y="2590800"/>
              <a:ext cx="914400" cy="3048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124200" y="2590800"/>
              <a:ext cx="1143000" cy="12954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91000" y="23738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primary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295400" y="4114800"/>
            <a:ext cx="2209800" cy="1066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67400" y="4114800"/>
            <a:ext cx="2209800" cy="1066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848" y="987552"/>
            <a:ext cx="44862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7552"/>
            <a:ext cx="44862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Wiggle comparison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6039625"/>
            <a:ext cx="3200400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Multiple prediction without </a:t>
            </a:r>
            <a:r>
              <a:rPr lang="en-US" sz="2000" dirty="0" err="1" smtClean="0"/>
              <a:t>deconvolution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6019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581400" y="1981200"/>
            <a:ext cx="1752600" cy="381000"/>
            <a:chOff x="3581400" y="1981200"/>
            <a:chExt cx="1752600" cy="381000"/>
          </a:xfrm>
        </p:grpSpPr>
        <p:grpSp>
          <p:nvGrpSpPr>
            <p:cNvPr id="13" name="Group 12"/>
            <p:cNvGrpSpPr/>
            <p:nvPr/>
          </p:nvGrpSpPr>
          <p:grpSpPr>
            <a:xfrm>
              <a:off x="3581400" y="1981200"/>
              <a:ext cx="1554480" cy="369332"/>
              <a:chOff x="2895600" y="2450068"/>
              <a:chExt cx="1554480" cy="369332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2895600" y="2667000"/>
                <a:ext cx="762000" cy="1524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611880" y="24500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312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>
              <a:off x="4724400" y="2209800"/>
              <a:ext cx="6096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581400" y="3821668"/>
            <a:ext cx="1981200" cy="445532"/>
            <a:chOff x="3581400" y="3821668"/>
            <a:chExt cx="1981200" cy="445532"/>
          </a:xfrm>
        </p:grpSpPr>
        <p:grpSp>
          <p:nvGrpSpPr>
            <p:cNvPr id="16" name="Group 15"/>
            <p:cNvGrpSpPr/>
            <p:nvPr/>
          </p:nvGrpSpPr>
          <p:grpSpPr>
            <a:xfrm>
              <a:off x="3581400" y="3821668"/>
              <a:ext cx="1554480" cy="369332"/>
              <a:chOff x="2895600" y="2450068"/>
              <a:chExt cx="1554480" cy="36933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H="1">
                <a:off x="2895600" y="2667000"/>
                <a:ext cx="762000" cy="1524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611880" y="24500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31212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>
              <a:off x="4876800" y="4114800"/>
              <a:ext cx="6858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581400" y="4648200"/>
            <a:ext cx="1828800" cy="381000"/>
            <a:chOff x="3581400" y="4648200"/>
            <a:chExt cx="1828800" cy="381000"/>
          </a:xfrm>
        </p:grpSpPr>
        <p:grpSp>
          <p:nvGrpSpPr>
            <p:cNvPr id="19" name="Group 18"/>
            <p:cNvGrpSpPr/>
            <p:nvPr/>
          </p:nvGrpSpPr>
          <p:grpSpPr>
            <a:xfrm>
              <a:off x="3581400" y="4648200"/>
              <a:ext cx="1554480" cy="369332"/>
              <a:chOff x="2895600" y="2450068"/>
              <a:chExt cx="1554480" cy="36933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H="1">
                <a:off x="2895600" y="2667000"/>
                <a:ext cx="762000" cy="1524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611880" y="24500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323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>
              <a:off x="4724400" y="4876800"/>
              <a:ext cx="6858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848" y="987552"/>
            <a:ext cx="44862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7552"/>
            <a:ext cx="44862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0" y="6039625"/>
            <a:ext cx="3200400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Multiple prediction with </a:t>
            </a:r>
            <a:r>
              <a:rPr lang="en-US" sz="2000" dirty="0" err="1" smtClean="0"/>
              <a:t>deconvolution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6019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Wiggle comparison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581400" y="1981200"/>
            <a:ext cx="1752600" cy="381000"/>
            <a:chOff x="3581400" y="1981200"/>
            <a:chExt cx="1752600" cy="381000"/>
          </a:xfrm>
        </p:grpSpPr>
        <p:grpSp>
          <p:nvGrpSpPr>
            <p:cNvPr id="24" name="Group 12"/>
            <p:cNvGrpSpPr/>
            <p:nvPr/>
          </p:nvGrpSpPr>
          <p:grpSpPr>
            <a:xfrm>
              <a:off x="3581400" y="1981200"/>
              <a:ext cx="1554480" cy="369332"/>
              <a:chOff x="2895600" y="2450068"/>
              <a:chExt cx="1554480" cy="36933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2895600" y="2667000"/>
                <a:ext cx="762000" cy="1524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611880" y="24500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312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>
              <a:off x="4724400" y="2209800"/>
              <a:ext cx="6096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581400" y="3821668"/>
            <a:ext cx="1981200" cy="445532"/>
            <a:chOff x="3581400" y="3821668"/>
            <a:chExt cx="1981200" cy="445532"/>
          </a:xfrm>
        </p:grpSpPr>
        <p:grpSp>
          <p:nvGrpSpPr>
            <p:cNvPr id="29" name="Group 15"/>
            <p:cNvGrpSpPr/>
            <p:nvPr/>
          </p:nvGrpSpPr>
          <p:grpSpPr>
            <a:xfrm>
              <a:off x="3581400" y="3821668"/>
              <a:ext cx="1554480" cy="369332"/>
              <a:chOff x="2895600" y="2450068"/>
              <a:chExt cx="1554480" cy="369332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H="1">
                <a:off x="2895600" y="2667000"/>
                <a:ext cx="762000" cy="1524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611880" y="24500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31212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>
              <a:off x="4876800" y="4114800"/>
              <a:ext cx="6858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581400" y="4648200"/>
            <a:ext cx="1828800" cy="381000"/>
            <a:chOff x="3581400" y="4648200"/>
            <a:chExt cx="1828800" cy="381000"/>
          </a:xfrm>
        </p:grpSpPr>
        <p:grpSp>
          <p:nvGrpSpPr>
            <p:cNvPr id="34" name="Group 18"/>
            <p:cNvGrpSpPr/>
            <p:nvPr/>
          </p:nvGrpSpPr>
          <p:grpSpPr>
            <a:xfrm>
              <a:off x="3581400" y="4648200"/>
              <a:ext cx="1554480" cy="369332"/>
              <a:chOff x="2895600" y="2450068"/>
              <a:chExt cx="1554480" cy="369332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H="1">
                <a:off x="2895600" y="2667000"/>
                <a:ext cx="762000" cy="1524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3611880" y="24500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323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>
              <a:off x="4724400" y="4876800"/>
              <a:ext cx="68580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848" y="987552"/>
            <a:ext cx="44862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7552"/>
            <a:ext cx="44862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Zero-offset traces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842337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: input data</a:t>
            </a:r>
          </a:p>
          <a:p>
            <a:r>
              <a:rPr lang="en-US" sz="2000" dirty="0" smtClean="0">
                <a:solidFill>
                  <a:srgbClr val="034EBD"/>
                </a:solidFill>
              </a:rPr>
              <a:t>blue</a:t>
            </a:r>
            <a:r>
              <a:rPr lang="en-US" sz="2000" dirty="0" smtClean="0"/>
              <a:t>: multiple prediction without  </a:t>
            </a:r>
          </a:p>
          <a:p>
            <a:r>
              <a:rPr lang="en-US" sz="2000" dirty="0" smtClean="0"/>
              <a:t>          source wavelet </a:t>
            </a:r>
            <a:r>
              <a:rPr lang="en-US" sz="2000" dirty="0" err="1" smtClean="0"/>
              <a:t>deconvolution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5867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: input data</a:t>
            </a:r>
          </a:p>
          <a:p>
            <a:r>
              <a:rPr lang="en-US" sz="2000" dirty="0" smtClean="0">
                <a:solidFill>
                  <a:srgbClr val="034EBD"/>
                </a:solidFill>
              </a:rPr>
              <a:t>blue</a:t>
            </a:r>
            <a:r>
              <a:rPr lang="en-US" sz="2000" dirty="0" smtClean="0"/>
              <a:t>: multiple prediction with </a:t>
            </a:r>
          </a:p>
          <a:p>
            <a:r>
              <a:rPr lang="en-US" sz="2000" dirty="0" smtClean="0"/>
              <a:t>          source wavelet </a:t>
            </a:r>
            <a:r>
              <a:rPr lang="en-US" sz="2000" dirty="0" err="1" smtClean="0"/>
              <a:t>deconvolution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895600" y="2373868"/>
            <a:ext cx="2020824" cy="521732"/>
            <a:chOff x="2895600" y="2373868"/>
            <a:chExt cx="2020824" cy="521732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895600" y="2590800"/>
              <a:ext cx="1219200" cy="3048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078224" y="23738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B050"/>
                  </a:solidFill>
                </a:rPr>
                <a:t>3</a:t>
              </a:r>
              <a:endParaRPr lang="en-US" baseline="-250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4419600" y="2590800"/>
            <a:ext cx="762000" cy="3048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77000" y="1688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</a:rPr>
              <a:t>212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2297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</a:rPr>
              <a:t>21212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246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</a:rPr>
              <a:t>312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4600" y="4050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</a:rPr>
              <a:t>31212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72200" y="4355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</a:rPr>
              <a:t>323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5200" y="3669268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spurious event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144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</a:rPr>
              <a:t>212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47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</a:rPr>
              <a:t>21212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48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</a:rPr>
              <a:t>312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58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</a:rPr>
              <a:t>31212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0" y="4431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</a:rPr>
              <a:t>323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38400" y="37000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spurious event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0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848" y="987552"/>
            <a:ext cx="4486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486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6172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Multiple prediction without </a:t>
            </a:r>
            <a:r>
              <a:rPr lang="en-US" sz="2000" dirty="0" err="1" smtClean="0"/>
              <a:t>deconvolution</a:t>
            </a:r>
            <a:r>
              <a:rPr lang="en-US" sz="2000" dirty="0" smtClean="0"/>
              <a:t> (D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6172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Spurious event prediction without </a:t>
            </a:r>
            <a:r>
              <a:rPr lang="en-US" sz="2000" dirty="0" err="1" smtClean="0"/>
              <a:t>deconvolution</a:t>
            </a:r>
            <a:r>
              <a:rPr lang="en-US" sz="2000" dirty="0" smtClean="0"/>
              <a:t> (-D</a:t>
            </a:r>
            <a:r>
              <a:rPr lang="en-US" sz="2000" baseline="-25000" dirty="0" smtClean="0"/>
              <a:t>5</a:t>
            </a:r>
            <a:r>
              <a:rPr lang="en-US" sz="2000" baseline="30000" dirty="0" smtClean="0"/>
              <a:t>PIP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9600" y="4572000"/>
            <a:ext cx="762000" cy="3048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62200" y="1371600"/>
            <a:ext cx="0" cy="44196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03720" y="1371600"/>
            <a:ext cx="0" cy="44196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Spurious event prediction without </a:t>
            </a:r>
            <a:r>
              <a:rPr lang="en-US" sz="3200" dirty="0" err="1" smtClean="0">
                <a:solidFill>
                  <a:srgbClr val="C00000"/>
                </a:solidFill>
              </a:rPr>
              <a:t>deconvolution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6200" y="4495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spurious event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 l="10191" r="10191" b="10070"/>
          <a:stretch>
            <a:fillRect/>
          </a:stretch>
        </p:blipFill>
        <p:spPr bwMode="auto">
          <a:xfrm>
            <a:off x="2843784" y="990600"/>
            <a:ext cx="3571876" cy="489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971800" y="2057400"/>
            <a:ext cx="3505200" cy="685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848" y="987552"/>
            <a:ext cx="4486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7552"/>
            <a:ext cx="4486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172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Multiple prediction with </a:t>
            </a:r>
            <a:r>
              <a:rPr lang="en-US" sz="2000" dirty="0" err="1" smtClean="0"/>
              <a:t>deconvolution</a:t>
            </a:r>
            <a:r>
              <a:rPr lang="en-US" sz="2000" dirty="0" smtClean="0"/>
              <a:t> (D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6172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Spurious event prediction with </a:t>
            </a:r>
            <a:r>
              <a:rPr lang="en-US" sz="2000" dirty="0" err="1" smtClean="0"/>
              <a:t>deconvolution</a:t>
            </a:r>
            <a:r>
              <a:rPr lang="en-US" sz="2000" dirty="0" smtClean="0"/>
              <a:t> (-D</a:t>
            </a:r>
            <a:r>
              <a:rPr lang="en-US" sz="2000" baseline="-25000" dirty="0" smtClean="0"/>
              <a:t>5</a:t>
            </a:r>
            <a:r>
              <a:rPr lang="en-US" sz="2000" baseline="30000" dirty="0" smtClean="0"/>
              <a:t>PIP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62200" y="1371600"/>
            <a:ext cx="0" cy="44196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03720" y="1371600"/>
            <a:ext cx="0" cy="44196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Spurious event prediction with </a:t>
            </a:r>
            <a:r>
              <a:rPr lang="en-US" sz="3200" dirty="0" err="1" smtClean="0">
                <a:solidFill>
                  <a:srgbClr val="C00000"/>
                </a:solidFill>
              </a:rPr>
              <a:t>deconvolution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09600" y="4572000"/>
            <a:ext cx="762000" cy="3048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76200" y="4495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spurious event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 l="10191" r="10191" b="10070"/>
          <a:stretch>
            <a:fillRect/>
          </a:stretch>
        </p:blipFill>
        <p:spPr bwMode="auto">
          <a:xfrm>
            <a:off x="2843784" y="987552"/>
            <a:ext cx="3571876" cy="489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971800" y="2057400"/>
            <a:ext cx="3505200" cy="685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Outline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59340"/>
            <a:ext cx="876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A review of the ISS internal multiple leading-order </a:t>
            </a:r>
          </a:p>
          <a:p>
            <a:pPr indent="-228600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   attenuation algorithm and its higher-order modification</a:t>
            </a:r>
          </a:p>
          <a:p>
            <a:pPr indent="-22860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n-US" sz="2600" dirty="0" smtClean="0"/>
              <a:t>Source wavelet effects on the leading-order attenuator and  </a:t>
            </a:r>
          </a:p>
          <a:p>
            <a:pPr indent="-228600"/>
            <a:r>
              <a:rPr lang="en-US" sz="2600" dirty="0" smtClean="0"/>
              <a:t>      its higher-order modification</a:t>
            </a:r>
          </a:p>
          <a:p>
            <a:pPr marL="640080" indent="-2286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Using exact source wavelet: 1D example and 1.5D example</a:t>
            </a:r>
          </a:p>
          <a:p>
            <a:pPr marL="640080" indent="-228600">
              <a:buFont typeface="Arial" pitchFamily="34" charset="0"/>
              <a:buChar char="•"/>
            </a:pPr>
            <a:r>
              <a:rPr lang="en-US" sz="2600" dirty="0" smtClean="0"/>
              <a:t>Using estimated source wavelet   </a:t>
            </a:r>
          </a:p>
          <a:p>
            <a:pPr indent="-22860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Summary</a:t>
            </a:r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4076" b="8392"/>
          <a:stretch>
            <a:fillRect/>
          </a:stretch>
        </p:blipFill>
        <p:spPr bwMode="auto">
          <a:xfrm>
            <a:off x="1053069" y="2514600"/>
            <a:ext cx="3442731" cy="39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Example of inaccurate wavelet estimation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310211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: exact source wavelet</a:t>
            </a:r>
          </a:p>
          <a:p>
            <a:r>
              <a:rPr lang="en-US" sz="2000" dirty="0" smtClean="0">
                <a:solidFill>
                  <a:srgbClr val="034EBD"/>
                </a:solidFill>
              </a:rPr>
              <a:t>blue</a:t>
            </a:r>
            <a:r>
              <a:rPr lang="en-US" sz="2000" dirty="0" smtClean="0"/>
              <a:t>: estimated source wavelet 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 b="8392"/>
          <a:stretch>
            <a:fillRect/>
          </a:stretch>
        </p:blipFill>
        <p:spPr bwMode="auto">
          <a:xfrm>
            <a:off x="4572000" y="1069848"/>
            <a:ext cx="44862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b="8392"/>
          <a:stretch>
            <a:fillRect/>
          </a:stretch>
        </p:blipFill>
        <p:spPr bwMode="auto">
          <a:xfrm>
            <a:off x="0" y="1069848"/>
            <a:ext cx="44862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Prediction with inaccurate wavelet </a:t>
            </a:r>
            <a:r>
              <a:rPr lang="en-US" sz="3200" dirty="0" err="1" smtClean="0">
                <a:solidFill>
                  <a:srgbClr val="C00000"/>
                </a:solidFill>
              </a:rPr>
              <a:t>deconvolution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943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prediction (zero offset):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exact source wavelet</a:t>
            </a:r>
          </a:p>
          <a:p>
            <a:r>
              <a:rPr lang="en-US" dirty="0" smtClean="0">
                <a:solidFill>
                  <a:srgbClr val="034EBD"/>
                </a:solidFill>
              </a:rPr>
              <a:t>blue</a:t>
            </a:r>
            <a:r>
              <a:rPr lang="en-US" dirty="0" smtClean="0"/>
              <a:t>: estimated  source wavelet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943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Spurious event prediction (zero offset):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exact source wavelet</a:t>
            </a:r>
          </a:p>
          <a:p>
            <a:r>
              <a:rPr lang="en-US" dirty="0" smtClean="0">
                <a:solidFill>
                  <a:srgbClr val="034EBD"/>
                </a:solidFill>
              </a:rPr>
              <a:t>blue</a:t>
            </a:r>
            <a:r>
              <a:rPr lang="en-US" dirty="0" smtClean="0"/>
              <a:t>: estimated  source wavelet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Motivation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95735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600" dirty="0" smtClean="0"/>
              <a:t>  Objective: predict the amplitude and phase of internal</a:t>
            </a:r>
          </a:p>
          <a:p>
            <a:r>
              <a:rPr lang="en-US" sz="2600" dirty="0" smtClean="0"/>
              <a:t>                        multiples, without damaging primaries.</a:t>
            </a:r>
          </a:p>
          <a:p>
            <a:endParaRPr lang="en-US" sz="2600" dirty="0" smtClean="0"/>
          </a:p>
          <a:p>
            <a:pPr marL="365760">
              <a:buFont typeface="Wingdings" pitchFamily="2" charset="2"/>
              <a:buChar char="ü"/>
            </a:pPr>
            <a:r>
              <a:rPr lang="en-US" sz="2600" dirty="0" smtClean="0"/>
              <a:t> prerequisites: reference wave removal</a:t>
            </a:r>
          </a:p>
          <a:p>
            <a:pPr marL="365760"/>
            <a:r>
              <a:rPr lang="en-US" sz="2600" dirty="0" smtClean="0"/>
              <a:t>                              </a:t>
            </a:r>
            <a:r>
              <a:rPr lang="en-US" sz="2600" u="sng" dirty="0" smtClean="0">
                <a:solidFill>
                  <a:srgbClr val="0070C0"/>
                </a:solidFill>
              </a:rPr>
              <a:t>source wavelet </a:t>
            </a:r>
            <a:r>
              <a:rPr lang="en-US" sz="2600" u="sng" dirty="0" err="1" smtClean="0">
                <a:solidFill>
                  <a:srgbClr val="0070C0"/>
                </a:solidFill>
              </a:rPr>
              <a:t>deconvolution</a:t>
            </a:r>
            <a:endParaRPr lang="en-US" sz="2600" u="sng" dirty="0" smtClean="0">
              <a:solidFill>
                <a:srgbClr val="0070C0"/>
              </a:solidFill>
            </a:endParaRPr>
          </a:p>
          <a:p>
            <a:pPr marL="365760"/>
            <a:r>
              <a:rPr lang="en-US" sz="2600" dirty="0" smtClean="0"/>
              <a:t>                              source and receiver </a:t>
            </a:r>
            <a:r>
              <a:rPr lang="en-US" sz="2600" dirty="0" err="1" smtClean="0"/>
              <a:t>deghosting</a:t>
            </a:r>
            <a:endParaRPr lang="en-US" sz="2600" dirty="0" smtClean="0"/>
          </a:p>
          <a:p>
            <a:pPr marL="365760"/>
            <a:r>
              <a:rPr lang="en-US" sz="2600" dirty="0" smtClean="0"/>
              <a:t>                              free surface multiple removal</a:t>
            </a:r>
          </a:p>
          <a:p>
            <a:pPr marL="365760"/>
            <a:r>
              <a:rPr lang="en-US" sz="2600" dirty="0" smtClean="0"/>
              <a:t>   </a:t>
            </a:r>
          </a:p>
          <a:p>
            <a:pPr marL="365760">
              <a:buFont typeface="Wingdings" pitchFamily="2" charset="2"/>
              <a:buChar char="ü"/>
            </a:pPr>
            <a:r>
              <a:rPr lang="en-US" sz="2400" dirty="0" smtClean="0"/>
              <a:t> enhance the capability of the algorithm:</a:t>
            </a:r>
          </a:p>
          <a:p>
            <a:pPr marL="365760"/>
            <a:r>
              <a:rPr lang="en-US" sz="2400" dirty="0" smtClean="0"/>
              <a:t>                                 from attenuation to elimination</a:t>
            </a:r>
          </a:p>
          <a:p>
            <a:pPr marL="365760"/>
            <a:r>
              <a:rPr lang="en-US" sz="2400" dirty="0" smtClean="0"/>
              <a:t>                                 </a:t>
            </a:r>
            <a:r>
              <a:rPr lang="en-US" sz="2400" u="sng" dirty="0" smtClean="0">
                <a:solidFill>
                  <a:srgbClr val="FF0000"/>
                </a:solidFill>
              </a:rPr>
              <a:t>heighten the inclusiveness of the algorithm</a:t>
            </a:r>
          </a:p>
          <a:p>
            <a:pPr marL="365760"/>
            <a:r>
              <a:rPr lang="en-US" sz="2400" dirty="0" smtClean="0"/>
              <a:t>                                 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Wavelet estimation based on Green’s theorem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1" descr="C:\Users\Hong Liang\AppData\Roaming\Tencent\Users\187214673\QQ\WinTemp\RichOle\%HW@7`U@MD6EXYN)({`W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543050"/>
            <a:ext cx="8086725" cy="742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00600" y="310211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: exact source wavelet</a:t>
            </a:r>
          </a:p>
          <a:p>
            <a:r>
              <a:rPr lang="en-US" sz="2000" dirty="0" smtClean="0">
                <a:solidFill>
                  <a:srgbClr val="034EBD"/>
                </a:solidFill>
              </a:rPr>
              <a:t>blue</a:t>
            </a:r>
            <a:r>
              <a:rPr lang="en-US" sz="2000" dirty="0" smtClean="0"/>
              <a:t>: estimated source wavelet </a:t>
            </a:r>
            <a:endParaRPr lang="en-US" sz="2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7200" y="6411916"/>
            <a:ext cx="5562600" cy="365125"/>
          </a:xfrm>
        </p:spPr>
        <p:txBody>
          <a:bodyPr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Weglein and </a:t>
            </a:r>
            <a:r>
              <a:rPr lang="en-US" sz="1600" dirty="0" err="1" smtClean="0">
                <a:solidFill>
                  <a:schemeClr val="tx1"/>
                </a:solidFill>
              </a:rPr>
              <a:t>Secrest</a:t>
            </a:r>
            <a:r>
              <a:rPr lang="en-US" sz="1600" dirty="0" smtClean="0">
                <a:solidFill>
                  <a:schemeClr val="tx1"/>
                </a:solidFill>
              </a:rPr>
              <a:t>, 1990, Geophysics.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 l="4076" b="8392"/>
          <a:stretch>
            <a:fillRect/>
          </a:stretch>
        </p:blipFill>
        <p:spPr bwMode="auto">
          <a:xfrm>
            <a:off x="1051560" y="2514600"/>
            <a:ext cx="3442716" cy="39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 b="8392"/>
          <a:stretch>
            <a:fillRect/>
          </a:stretch>
        </p:blipFill>
        <p:spPr bwMode="auto">
          <a:xfrm>
            <a:off x="4572000" y="1069848"/>
            <a:ext cx="44862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b="8392"/>
          <a:stretch>
            <a:fillRect/>
          </a:stretch>
        </p:blipFill>
        <p:spPr bwMode="auto">
          <a:xfrm>
            <a:off x="0" y="1069848"/>
            <a:ext cx="44862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Prediction with accurate wavelet </a:t>
            </a:r>
            <a:r>
              <a:rPr lang="en-US" sz="3200" dirty="0" err="1" smtClean="0">
                <a:solidFill>
                  <a:srgbClr val="C00000"/>
                </a:solidFill>
              </a:rPr>
              <a:t>deconvolution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943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prediction (zero offset):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exact source wavelet</a:t>
            </a:r>
          </a:p>
          <a:p>
            <a:r>
              <a:rPr lang="en-US" dirty="0" smtClean="0">
                <a:solidFill>
                  <a:srgbClr val="034EBD"/>
                </a:solidFill>
              </a:rPr>
              <a:t>blue</a:t>
            </a:r>
            <a:r>
              <a:rPr lang="en-US" dirty="0" smtClean="0"/>
              <a:t>: estimated  source wavelet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943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Spurious event prediction (zero offset):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exact source wavelet</a:t>
            </a:r>
          </a:p>
          <a:p>
            <a:r>
              <a:rPr lang="en-US" dirty="0" smtClean="0">
                <a:solidFill>
                  <a:srgbClr val="034EBD"/>
                </a:solidFill>
              </a:rPr>
              <a:t>blue</a:t>
            </a:r>
            <a:r>
              <a:rPr lang="en-US" dirty="0" smtClean="0"/>
              <a:t>: estimated  source wavelet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Outline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59340"/>
            <a:ext cx="876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A review of the ISS internal multiple leading-order </a:t>
            </a:r>
          </a:p>
          <a:p>
            <a:pPr indent="-228600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   attenuation algorithm and its higher-order modification</a:t>
            </a:r>
          </a:p>
          <a:p>
            <a:pPr indent="-22860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Source wavelet effects on the leading-order attenuator and  </a:t>
            </a:r>
          </a:p>
          <a:p>
            <a:pPr indent="-228600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      its higher-order modification</a:t>
            </a:r>
          </a:p>
          <a:p>
            <a:pPr marL="640080" indent="-2286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Using exact source wavelet: 1D example and 1.5D example</a:t>
            </a:r>
          </a:p>
          <a:p>
            <a:pPr marL="640080" indent="-2286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Using estimated source wavelet   </a:t>
            </a:r>
          </a:p>
          <a:p>
            <a:pPr indent="-228600">
              <a:buFont typeface="Wingdings" pitchFamily="2" charset="2"/>
              <a:buChar char="Ø"/>
            </a:pPr>
            <a:r>
              <a:rPr lang="en-US" sz="2600" dirty="0" smtClean="0"/>
              <a:t>  Summary</a:t>
            </a: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19400" y="3048000"/>
            <a:ext cx="24384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3106738" y="1827213"/>
          <a:ext cx="2001837" cy="4281487"/>
        </p:xfrm>
        <a:graphic>
          <a:graphicData uri="http://schemas.openxmlformats.org/presentationml/2006/ole">
            <p:oleObj spid="_x0000_s197634" name="Equation" r:id="rId3" imgW="787320" imgH="1688760" progId="Equation.DSMT4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435350" y="2371725"/>
          <a:ext cx="603250" cy="523875"/>
        </p:xfrm>
        <a:graphic>
          <a:graphicData uri="http://schemas.openxmlformats.org/presentationml/2006/ole">
            <p:oleObj spid="_x0000_s197635" name="Equation" r:id="rId4" imgW="482400" imgH="419040" progId="Equation.DSMT4">
              <p:embed/>
            </p:oleObj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4641850" y="4953000"/>
          <a:ext cx="639763" cy="301625"/>
        </p:xfrm>
        <a:graphic>
          <a:graphicData uri="http://schemas.openxmlformats.org/presentationml/2006/ole">
            <p:oleObj spid="_x0000_s197636" name="Equation" r:id="rId5" imgW="431640" imgH="203040" progId="Equation.DSMT4">
              <p:embed/>
            </p:oleObj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2438400" y="4953000"/>
          <a:ext cx="676275" cy="300038"/>
        </p:xfrm>
        <a:graphic>
          <a:graphicData uri="http://schemas.openxmlformats.org/presentationml/2006/ole">
            <p:oleObj spid="_x0000_s197637" name="Equation" r:id="rId6" imgW="457200" imgH="203040" progId="Equation.DSMT4">
              <p:embed/>
            </p:oleObj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Prediction with source wavelet deconvolution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Summary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8534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  Source wavelet can affect the amplitude and shape of  </a:t>
            </a:r>
          </a:p>
          <a:p>
            <a:r>
              <a:rPr lang="en-US" sz="2600" dirty="0" smtClean="0"/>
              <a:t>    internal multiple and spurious event prediction.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 By including the source wavelet </a:t>
            </a:r>
            <a:r>
              <a:rPr lang="en-US" sz="2600" dirty="0" err="1" smtClean="0"/>
              <a:t>deconvolution</a:t>
            </a:r>
            <a:r>
              <a:rPr lang="en-US" sz="2600" dirty="0" smtClean="0"/>
              <a:t>, the    </a:t>
            </a:r>
          </a:p>
          <a:p>
            <a:r>
              <a:rPr lang="en-US" sz="2600" dirty="0" smtClean="0"/>
              <a:t>    amplitude and shape of the prediction can be improved. 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 The accuracy of source wavelet is important, and it could be  </a:t>
            </a:r>
          </a:p>
          <a:p>
            <a:r>
              <a:rPr lang="en-US" sz="2600" dirty="0" smtClean="0"/>
              <a:t>    estimated using Green’s theorem method.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References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18488" cy="5181600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Araújo</a:t>
            </a:r>
            <a:r>
              <a:rPr lang="en-US" sz="1800" dirty="0" smtClean="0"/>
              <a:t>, F. V., A. B. </a:t>
            </a:r>
            <a:r>
              <a:rPr lang="en-US" sz="1800" dirty="0" err="1" smtClean="0"/>
              <a:t>Weglein</a:t>
            </a:r>
            <a:r>
              <a:rPr lang="en-US" sz="1800" dirty="0" smtClean="0"/>
              <a:t>, P. M. </a:t>
            </a:r>
            <a:r>
              <a:rPr lang="en-US" sz="1800" dirty="0" err="1" smtClean="0"/>
              <a:t>Carvalho</a:t>
            </a:r>
            <a:r>
              <a:rPr lang="en-US" sz="1800" dirty="0" smtClean="0"/>
              <a:t>, and R. H. </a:t>
            </a:r>
            <a:r>
              <a:rPr lang="en-US" sz="1800" dirty="0" err="1" smtClean="0"/>
              <a:t>Stolt</a:t>
            </a:r>
            <a:r>
              <a:rPr lang="en-US" sz="1800" dirty="0" smtClean="0"/>
              <a:t>, 1994, Inverse scattering series for multiple attenuation: An example with surface and internal multiples: 64th Annual International Meeting, SEG, Expanded Abstracts, 1039–1041.</a:t>
            </a:r>
          </a:p>
          <a:p>
            <a:r>
              <a:rPr lang="en-US" sz="1800" dirty="0" smtClean="0"/>
              <a:t>Ma, C., H. Liang, and A. B. Weglein, 2012, Modifying the leading order ISS attenuator of first-order internal multiples to accommodate primaries and internal multiples: fundamental concept and theory, development, and examples </a:t>
            </a:r>
            <a:r>
              <a:rPr lang="en-US" sz="1800" dirty="0" err="1" smtClean="0"/>
              <a:t>exemplied</a:t>
            </a:r>
            <a:r>
              <a:rPr lang="en-US" sz="1800" dirty="0" smtClean="0"/>
              <a:t> when three </a:t>
            </a:r>
            <a:r>
              <a:rPr lang="en-US" sz="1800" dirty="0" err="1" smtClean="0"/>
              <a:t>reectors</a:t>
            </a:r>
            <a:r>
              <a:rPr lang="en-US" sz="1800" dirty="0" smtClean="0"/>
              <a:t> generate the data: M-OSRP 2011 Annual meeting.</a:t>
            </a:r>
          </a:p>
          <a:p>
            <a:r>
              <a:rPr lang="en-US" sz="1800" dirty="0" smtClean="0"/>
              <a:t>Liang, H., C. Ma, and A. B. Weglein, 2012, A further general modification of the leading-order ISS attenuator of first-order internal multiples to accommodate primaries and internal multiples when an arbitrary number of </a:t>
            </a:r>
            <a:r>
              <a:rPr lang="en-US" sz="1800" dirty="0" err="1" smtClean="0"/>
              <a:t>reectors</a:t>
            </a:r>
            <a:r>
              <a:rPr lang="en-US" sz="1800" dirty="0" smtClean="0"/>
              <a:t> generate the data: theory, development, and examples: M-OSRP 2011 Annual meeting.</a:t>
            </a:r>
            <a:endParaRPr lang="en-US" sz="1800" i="1" dirty="0" smtClean="0"/>
          </a:p>
          <a:p>
            <a:r>
              <a:rPr lang="en-US" sz="1800" dirty="0" err="1" smtClean="0"/>
              <a:t>Weglein</a:t>
            </a:r>
            <a:r>
              <a:rPr lang="en-US" sz="1800" dirty="0" smtClean="0"/>
              <a:t>, A. B., F. A. </a:t>
            </a:r>
            <a:r>
              <a:rPr lang="en-US" sz="1800" dirty="0" err="1" smtClean="0"/>
              <a:t>Gasparotto</a:t>
            </a:r>
            <a:r>
              <a:rPr lang="en-US" sz="1800" dirty="0" smtClean="0"/>
              <a:t>, P. M. </a:t>
            </a:r>
            <a:r>
              <a:rPr lang="en-US" sz="1800" dirty="0" err="1" smtClean="0"/>
              <a:t>Carvalho</a:t>
            </a:r>
            <a:r>
              <a:rPr lang="en-US" sz="1800" dirty="0" smtClean="0"/>
              <a:t>, and R. H. </a:t>
            </a:r>
            <a:r>
              <a:rPr lang="en-US" sz="1800" dirty="0" err="1" smtClean="0"/>
              <a:t>Stolt</a:t>
            </a:r>
            <a:r>
              <a:rPr lang="en-US" sz="1800" dirty="0" smtClean="0"/>
              <a:t>, 1997, An inverse scattering series method for attenuating multiples in seismic reflection data: Geophysics, </a:t>
            </a:r>
            <a:r>
              <a:rPr lang="en-US" sz="1800" b="1" dirty="0" smtClean="0"/>
              <a:t>62</a:t>
            </a:r>
            <a:r>
              <a:rPr lang="en-US" sz="1800" dirty="0" smtClean="0"/>
              <a:t>, 1975–1989.</a:t>
            </a:r>
          </a:p>
          <a:p>
            <a:r>
              <a:rPr lang="en-US" sz="1800" dirty="0" smtClean="0"/>
              <a:t>Weglein, A. B., and </a:t>
            </a:r>
            <a:r>
              <a:rPr lang="en-US" sz="1800" dirty="0" err="1" smtClean="0"/>
              <a:t>Secrest</a:t>
            </a:r>
            <a:r>
              <a:rPr lang="en-US" sz="1800" dirty="0" smtClean="0"/>
              <a:t>, B. G. 1990. Wavelet estimation for a multidimensional acoustic earth model. Geophysics, </a:t>
            </a:r>
            <a:r>
              <a:rPr lang="en-US" sz="1800" b="1" dirty="0" smtClean="0"/>
              <a:t>55</a:t>
            </a:r>
            <a:r>
              <a:rPr lang="en-US" sz="1800" dirty="0" smtClean="0"/>
              <a:t>, 902-913.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Acknowledgement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57400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Schlumberger / </a:t>
            </a:r>
            <a:r>
              <a:rPr lang="en-US" sz="2600" dirty="0" err="1" smtClean="0"/>
              <a:t>WesternGeco</a:t>
            </a:r>
            <a:endParaRPr lang="en-US" sz="2600" dirty="0" smtClean="0"/>
          </a:p>
          <a:p>
            <a:r>
              <a:rPr lang="en-US" sz="2600" dirty="0" smtClean="0"/>
              <a:t>Mission-Oriented Seismic Research Program (M-OSRP)</a:t>
            </a:r>
          </a:p>
          <a:p>
            <a:r>
              <a:rPr lang="en-US" sz="2600" dirty="0" smtClean="0"/>
              <a:t> </a:t>
            </a:r>
            <a:endParaRPr lang="en-US" sz="2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" name="Content Placeholder 8" descr="sponsor_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Outline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59340"/>
            <a:ext cx="876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buFont typeface="Wingdings" pitchFamily="2" charset="2"/>
              <a:buChar char="Ø"/>
            </a:pPr>
            <a:r>
              <a:rPr lang="en-US" sz="2600" dirty="0" smtClean="0"/>
              <a:t>  A brief review of the ISS internal multiple leading-order  </a:t>
            </a:r>
          </a:p>
          <a:p>
            <a:pPr indent="-228600"/>
            <a:r>
              <a:rPr lang="en-US" sz="2600" dirty="0" smtClean="0"/>
              <a:t>     attenuation algorithm and its higher-order modification</a:t>
            </a:r>
          </a:p>
          <a:p>
            <a:pPr indent="-228600">
              <a:buFont typeface="Wingdings" pitchFamily="2" charset="2"/>
              <a:buChar char="Ø"/>
            </a:pPr>
            <a:r>
              <a:rPr lang="en-US" sz="2600" dirty="0" smtClean="0"/>
              <a:t>  Source wavelet effects on the leading-order attenuator and  </a:t>
            </a:r>
          </a:p>
          <a:p>
            <a:pPr indent="-228600"/>
            <a:r>
              <a:rPr lang="en-US" sz="2600" dirty="0" smtClean="0"/>
              <a:t>      its higher-order modification</a:t>
            </a:r>
          </a:p>
          <a:p>
            <a:pPr marL="640080" indent="-228600">
              <a:buFont typeface="Arial" pitchFamily="34" charset="0"/>
              <a:buChar char="•"/>
            </a:pPr>
            <a:r>
              <a:rPr lang="en-US" sz="2600" dirty="0" smtClean="0"/>
              <a:t>Using exact source wavelet: 1D example and 1.5D example</a:t>
            </a:r>
          </a:p>
          <a:p>
            <a:pPr marL="640080" indent="-228600">
              <a:buFont typeface="Arial" pitchFamily="34" charset="0"/>
              <a:buChar char="•"/>
            </a:pPr>
            <a:r>
              <a:rPr lang="en-US" sz="2600" dirty="0" smtClean="0"/>
              <a:t>Using estimated source wavelet   </a:t>
            </a:r>
          </a:p>
          <a:p>
            <a:pPr indent="-228600">
              <a:buFont typeface="Wingdings" pitchFamily="2" charset="2"/>
              <a:buChar char="Ø"/>
            </a:pPr>
            <a:r>
              <a:rPr lang="en-US" sz="2600" dirty="0" smtClean="0"/>
              <a:t>  Summary</a:t>
            </a:r>
            <a:endParaRPr lang="en-US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686800" cy="1146048"/>
          </a:xfrm>
        </p:spPr>
        <p:txBody>
          <a:bodyPr>
            <a:normAutofit/>
          </a:bodyPr>
          <a:lstStyle/>
          <a:p>
            <a:pPr indent="-342900" algn="l" eaLnBrk="1" hangingPunct="1"/>
            <a:r>
              <a:rPr lang="en-US" sz="3200" dirty="0" smtClean="0">
                <a:solidFill>
                  <a:srgbClr val="C00000"/>
                </a:solidFill>
              </a:rPr>
              <a:t>The ISS leading-order attenuation algorithm</a:t>
            </a:r>
            <a:endParaRPr lang="en-US" altLang="zh-CN" sz="32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" y="1480081"/>
            <a:ext cx="8229600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ISS internal multiple attenuation method:</a:t>
            </a:r>
          </a:p>
          <a:p>
            <a:pPr indent="-36576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smtClean="0"/>
              <a:t>does not require a priori information about the subsurface </a:t>
            </a:r>
          </a:p>
          <a:p>
            <a:pPr indent="-36576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smtClean="0"/>
              <a:t>predict exact time and approximate amplitude</a:t>
            </a:r>
          </a:p>
          <a:p>
            <a:pPr indent="-36576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smtClean="0"/>
              <a:t>predict internal multiples at all depths at once</a:t>
            </a:r>
          </a:p>
          <a:p>
            <a:pPr indent="-36576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smtClean="0"/>
              <a:t>prerequisites: source wavelet deconvolved, reference wave   </a:t>
            </a:r>
          </a:p>
          <a:p>
            <a:pPr indent="-365760"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     removed, </a:t>
            </a:r>
            <a:r>
              <a:rPr lang="en-US" sz="2400" dirty="0" err="1" smtClean="0"/>
              <a:t>deghosted</a:t>
            </a:r>
            <a:r>
              <a:rPr lang="en-US" sz="2400" dirty="0" smtClean="0"/>
              <a:t> and free surface multiple removed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7200" y="6411916"/>
            <a:ext cx="5562600" cy="365125"/>
          </a:xfrm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Araújo et al.,1994, SEG Expanded Abstracts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Weglein et al., 1997, Geophysics</a:t>
            </a:r>
            <a:endParaRPr lang="en-US" sz="1600" i="1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indent="-342900" algn="l" eaLnBrk="1" hangingPunct="1"/>
            <a:r>
              <a:rPr lang="en-US" sz="3200" dirty="0" smtClean="0">
                <a:solidFill>
                  <a:srgbClr val="C00000"/>
                </a:solidFill>
              </a:rPr>
              <a:t>The ISS leading-order attenuator </a:t>
            </a:r>
            <a:endParaRPr lang="en-US" altLang="zh-CN" sz="3200" dirty="0">
              <a:solidFill>
                <a:srgbClr val="C00000"/>
              </a:solidFill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5BEAE6B-2361-47B7-81C6-C79087BEE29C}" type="slidenum">
              <a:rPr lang="en-US" altLang="zh-CN">
                <a:solidFill>
                  <a:srgbClr val="464653"/>
                </a:solidFill>
              </a:rPr>
              <a:pPr eaLnBrk="1" hangingPunct="1"/>
              <a:t>7</a:t>
            </a:fld>
            <a:endParaRPr lang="en-US" altLang="zh-CN">
              <a:solidFill>
                <a:srgbClr val="464653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117600" y="2590800"/>
            <a:ext cx="3302000" cy="381000"/>
            <a:chOff x="5638800" y="4953000"/>
            <a:chExt cx="2997200" cy="381000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59027526"/>
                </p:ext>
              </p:extLst>
            </p:nvPr>
          </p:nvGraphicFramePr>
          <p:xfrm>
            <a:off x="6932613" y="4995863"/>
            <a:ext cx="609600" cy="322262"/>
          </p:xfrm>
          <a:graphic>
            <a:graphicData uri="http://schemas.openxmlformats.org/presentationml/2006/ole">
              <p:oleObj spid="_x0000_s60418" name="Equation" r:id="rId3" imgW="431640" imgH="228600" progId="Equation.DSMT4">
                <p:embed/>
              </p:oleObj>
            </a:graphicData>
          </a:graphic>
        </p:graphicFrame>
        <p:grpSp>
          <p:nvGrpSpPr>
            <p:cNvPr id="3" name="Group 17"/>
            <p:cNvGrpSpPr/>
            <p:nvPr/>
          </p:nvGrpSpPr>
          <p:grpSpPr>
            <a:xfrm>
              <a:off x="5638800" y="4953000"/>
              <a:ext cx="2997200" cy="381000"/>
              <a:chOff x="5638800" y="4953000"/>
              <a:chExt cx="2997200" cy="381000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848335344"/>
                  </p:ext>
                </p:extLst>
              </p:nvPr>
            </p:nvGraphicFramePr>
            <p:xfrm>
              <a:off x="5638800" y="5003800"/>
              <a:ext cx="508000" cy="254000"/>
            </p:xfrm>
            <a:graphic>
              <a:graphicData uri="http://schemas.openxmlformats.org/presentationml/2006/ole">
                <p:oleObj spid="_x0000_s60419" name="Equation" r:id="rId4" imgW="355138" imgH="177569" progId="Equation.3">
                  <p:embed/>
                </p:oleObj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6096000" y="4953000"/>
                <a:ext cx="1295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ensures </a:t>
                </a:r>
                <a:endParaRPr lang="en-US" dirty="0"/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993078657"/>
                  </p:ext>
                </p:extLst>
              </p:nvPr>
            </p:nvGraphicFramePr>
            <p:xfrm>
              <a:off x="8001000" y="5006975"/>
              <a:ext cx="635000" cy="327025"/>
            </p:xfrm>
            <a:graphic>
              <a:graphicData uri="http://schemas.openxmlformats.org/presentationml/2006/ole">
                <p:oleObj spid="_x0000_s60420" name="Equation" r:id="rId5" imgW="444240" imgH="228600" progId="Equation.DSMT4">
                  <p:embed/>
                </p:oleObj>
              </a:graphicData>
            </a:graphic>
          </p:graphicFrame>
          <p:sp>
            <p:nvSpPr>
              <p:cNvPr id="21" name="TextBox 20"/>
              <p:cNvSpPr txBox="1"/>
              <p:nvPr/>
            </p:nvSpPr>
            <p:spPr>
              <a:xfrm>
                <a:off x="7543800" y="4953000"/>
                <a:ext cx="533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and </a:t>
                </a:r>
                <a:endParaRPr lang="en-US" dirty="0"/>
              </a:p>
            </p:txBody>
          </p:sp>
        </p:grpSp>
      </p:grp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914400" y="1295401"/>
            <a:ext cx="5943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华文新魏"/>
              </a:rPr>
              <a:t>  For  a 1D earth and a normal incident plane wave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华文新魏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9886403"/>
              </p:ext>
            </p:extLst>
          </p:nvPr>
        </p:nvGraphicFramePr>
        <p:xfrm>
          <a:off x="1087438" y="1828800"/>
          <a:ext cx="5930900" cy="596900"/>
        </p:xfrm>
        <a:graphic>
          <a:graphicData uri="http://schemas.openxmlformats.org/presentationml/2006/ole">
            <p:oleObj spid="_x0000_s60431" name="Equation" r:id="rId6" imgW="3530600" imgH="355600" progId="Equation.DSMT4">
              <p:embed/>
            </p:oleObj>
          </a:graphicData>
        </a:graphic>
      </p:graphicFrame>
      <p:grpSp>
        <p:nvGrpSpPr>
          <p:cNvPr id="4" name="Group 43"/>
          <p:cNvGrpSpPr/>
          <p:nvPr/>
        </p:nvGrpSpPr>
        <p:grpSpPr>
          <a:xfrm>
            <a:off x="7086600" y="1524000"/>
            <a:ext cx="1905000" cy="1077218"/>
            <a:chOff x="7467600" y="1600200"/>
            <a:chExt cx="1905000" cy="1077218"/>
          </a:xfrm>
        </p:grpSpPr>
        <p:sp>
          <p:nvSpPr>
            <p:cNvPr id="42" name="TextBox 41"/>
            <p:cNvSpPr txBox="1"/>
            <p:nvPr/>
          </p:nvSpPr>
          <p:spPr>
            <a:xfrm>
              <a:off x="7467600" y="1600200"/>
              <a:ext cx="1905000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  :constant velocity migration of incident spike plane-wave data</a:t>
              </a:r>
              <a:endParaRPr lang="en-US" sz="1600" dirty="0"/>
            </a:p>
          </p:txBody>
        </p:sp>
        <p:graphicFrame>
          <p:nvGraphicFramePr>
            <p:cNvPr id="202769" name="Object 17"/>
            <p:cNvGraphicFramePr>
              <a:graphicFrameLocks noChangeAspect="1"/>
            </p:cNvGraphicFramePr>
            <p:nvPr/>
          </p:nvGraphicFramePr>
          <p:xfrm>
            <a:off x="7543800" y="1625600"/>
            <a:ext cx="209550" cy="342900"/>
          </p:xfrm>
          <a:graphic>
            <a:graphicData uri="http://schemas.openxmlformats.org/presentationml/2006/ole">
              <p:oleObj spid="_x0000_s60432" name="Equation" r:id="rId7" imgW="139680" imgH="228600" progId="Equation.DSMT4">
                <p:embed/>
              </p:oleObj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6781800" y="3122613"/>
            <a:ext cx="685800" cy="3049587"/>
            <a:chOff x="6781800" y="3122613"/>
            <a:chExt cx="685800" cy="3049587"/>
          </a:xfrm>
        </p:grpSpPr>
        <p:sp>
          <p:nvSpPr>
            <p:cNvPr id="45" name="Rectangle 44"/>
            <p:cNvSpPr/>
            <p:nvPr/>
          </p:nvSpPr>
          <p:spPr>
            <a:xfrm>
              <a:off x="6781800" y="3124200"/>
              <a:ext cx="685800" cy="304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4" name="Object 16"/>
            <p:cNvGraphicFramePr>
              <a:graphicFrameLocks noChangeAspect="1"/>
            </p:cNvGraphicFramePr>
            <p:nvPr/>
          </p:nvGraphicFramePr>
          <p:xfrm>
            <a:off x="6938963" y="3122613"/>
            <a:ext cx="376237" cy="3049587"/>
          </p:xfrm>
          <a:graphic>
            <a:graphicData uri="http://schemas.openxmlformats.org/presentationml/2006/ole">
              <p:oleObj spid="_x0000_s60433" name="Equation" r:id="rId8" imgW="203040" imgH="1650960" progId="Equation.DSMT4">
                <p:embed/>
              </p:oleObj>
            </a:graphicData>
          </a:graphic>
        </p:graphicFrame>
      </p:grpSp>
      <p:grpSp>
        <p:nvGrpSpPr>
          <p:cNvPr id="6" name="Group 33"/>
          <p:cNvGrpSpPr/>
          <p:nvPr/>
        </p:nvGrpSpPr>
        <p:grpSpPr>
          <a:xfrm>
            <a:off x="1185863" y="3352800"/>
            <a:ext cx="2819400" cy="1981200"/>
            <a:chOff x="1219200" y="3276600"/>
            <a:chExt cx="2819400" cy="1981200"/>
          </a:xfrm>
        </p:grpSpPr>
        <p:grpSp>
          <p:nvGrpSpPr>
            <p:cNvPr id="8" name="Group 21"/>
            <p:cNvGrpSpPr/>
            <p:nvPr/>
          </p:nvGrpSpPr>
          <p:grpSpPr>
            <a:xfrm>
              <a:off x="1828800" y="3292475"/>
              <a:ext cx="2209800" cy="1965325"/>
              <a:chOff x="4800600" y="2286000"/>
              <a:chExt cx="2209800" cy="1965325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800600" y="2286000"/>
                <a:ext cx="609600" cy="114300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5410200" y="2743200"/>
                <a:ext cx="381000" cy="685800"/>
              </a:xfrm>
              <a:prstGeom prst="straightConnector1">
                <a:avLst/>
              </a:prstGeom>
              <a:ln w="19050"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791200" y="2743200"/>
                <a:ext cx="609600" cy="1143000"/>
              </a:xfrm>
              <a:prstGeom prst="straightConnector1">
                <a:avLst/>
              </a:prstGeom>
              <a:ln w="19050"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6400800" y="2362200"/>
                <a:ext cx="457200" cy="1524000"/>
              </a:xfrm>
              <a:prstGeom prst="straightConnector1">
                <a:avLst/>
              </a:prstGeom>
              <a:ln w="19050"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7" name="Object 5"/>
              <p:cNvGraphicFramePr>
                <a:graphicFrameLocks noChangeAspect="1"/>
              </p:cNvGraphicFramePr>
              <p:nvPr/>
            </p:nvGraphicFramePr>
            <p:xfrm>
              <a:off x="5715000" y="2378075"/>
              <a:ext cx="274638" cy="411163"/>
            </p:xfrm>
            <a:graphic>
              <a:graphicData uri="http://schemas.openxmlformats.org/presentationml/2006/ole">
                <p:oleObj spid="_x0000_s60421" name="Equation" r:id="rId9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28" name="Object 11"/>
              <p:cNvGraphicFramePr>
                <a:graphicFrameLocks noChangeAspect="1"/>
              </p:cNvGraphicFramePr>
              <p:nvPr/>
            </p:nvGraphicFramePr>
            <p:xfrm>
              <a:off x="5257800" y="3382963"/>
              <a:ext cx="274638" cy="411162"/>
            </p:xfrm>
            <a:graphic>
              <a:graphicData uri="http://schemas.openxmlformats.org/presentationml/2006/ole">
                <p:oleObj spid="_x0000_s60422" name="Equation" r:id="rId10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29" name="Object 12"/>
              <p:cNvGraphicFramePr>
                <a:graphicFrameLocks noChangeAspect="1"/>
              </p:cNvGraphicFramePr>
              <p:nvPr/>
            </p:nvGraphicFramePr>
            <p:xfrm>
              <a:off x="6278563" y="3840163"/>
              <a:ext cx="274637" cy="411162"/>
            </p:xfrm>
            <a:graphic>
              <a:graphicData uri="http://schemas.openxmlformats.org/presentationml/2006/ole">
                <p:oleObj spid="_x0000_s60423" name="Equation" r:id="rId11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30" name="Object 21"/>
              <p:cNvGraphicFramePr>
                <a:graphicFrameLocks noChangeAspect="1"/>
              </p:cNvGraphicFramePr>
              <p:nvPr/>
            </p:nvGraphicFramePr>
            <p:xfrm>
              <a:off x="4843463" y="2743200"/>
              <a:ext cx="342900" cy="409575"/>
            </p:xfrm>
            <a:graphic>
              <a:graphicData uri="http://schemas.openxmlformats.org/presentationml/2006/ole">
                <p:oleObj spid="_x0000_s60424" name="Equation" r:id="rId12" imgW="190440" imgH="228600" progId="Equation.DSMT4">
                  <p:embed/>
                </p:oleObj>
              </a:graphicData>
            </a:graphic>
          </p:graphicFrame>
          <p:graphicFrame>
            <p:nvGraphicFramePr>
              <p:cNvPr id="31" name="Object 22"/>
              <p:cNvGraphicFramePr>
                <a:graphicFrameLocks noChangeAspect="1"/>
              </p:cNvGraphicFramePr>
              <p:nvPr/>
            </p:nvGraphicFramePr>
            <p:xfrm>
              <a:off x="5524500" y="3001962"/>
              <a:ext cx="342900" cy="409575"/>
            </p:xfrm>
            <a:graphic>
              <a:graphicData uri="http://schemas.openxmlformats.org/presentationml/2006/ole">
                <p:oleObj spid="_x0000_s60425" name="Equation" r:id="rId13" imgW="190440" imgH="228600" progId="Equation.DSMT4">
                  <p:embed/>
                </p:oleObj>
              </a:graphicData>
            </a:graphic>
          </p:graphicFrame>
          <p:graphicFrame>
            <p:nvGraphicFramePr>
              <p:cNvPr id="32" name="Object 23"/>
              <p:cNvGraphicFramePr>
                <a:graphicFrameLocks noChangeAspect="1"/>
              </p:cNvGraphicFramePr>
              <p:nvPr/>
            </p:nvGraphicFramePr>
            <p:xfrm>
              <a:off x="6057900" y="3030537"/>
              <a:ext cx="342900" cy="409575"/>
            </p:xfrm>
            <a:graphic>
              <a:graphicData uri="http://schemas.openxmlformats.org/presentationml/2006/ole">
                <p:oleObj spid="_x0000_s60426" name="Equation" r:id="rId14" imgW="190440" imgH="228600" progId="Equation.DSMT4">
                  <p:embed/>
                </p:oleObj>
              </a:graphicData>
            </a:graphic>
          </p:graphicFrame>
          <p:graphicFrame>
            <p:nvGraphicFramePr>
              <p:cNvPr id="33" name="Object 24"/>
              <p:cNvGraphicFramePr>
                <a:graphicFrameLocks noChangeAspect="1"/>
              </p:cNvGraphicFramePr>
              <p:nvPr/>
            </p:nvGraphicFramePr>
            <p:xfrm>
              <a:off x="6667500" y="2878137"/>
              <a:ext cx="342900" cy="409575"/>
            </p:xfrm>
            <a:graphic>
              <a:graphicData uri="http://schemas.openxmlformats.org/presentationml/2006/ole">
                <p:oleObj spid="_x0000_s60427" name="Equation" r:id="rId15" imgW="190440" imgH="228600" progId="Equation.DSMT4">
                  <p:embed/>
                </p:oleObj>
              </a:graphicData>
            </a:graphic>
          </p:graphicFrame>
        </p:grpSp>
        <p:grpSp>
          <p:nvGrpSpPr>
            <p:cNvPr id="9" name="Group 42"/>
            <p:cNvGrpSpPr/>
            <p:nvPr/>
          </p:nvGrpSpPr>
          <p:grpSpPr>
            <a:xfrm>
              <a:off x="1219200" y="3276600"/>
              <a:ext cx="457200" cy="1905000"/>
              <a:chOff x="228600" y="2971800"/>
              <a:chExt cx="457200" cy="1905000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304800" y="2971800"/>
                <a:ext cx="0" cy="1143000"/>
              </a:xfrm>
              <a:prstGeom prst="straightConnector1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457200" y="2971800"/>
                <a:ext cx="0" cy="457200"/>
              </a:xfrm>
              <a:prstGeom prst="straightConnector1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609600" y="2971800"/>
                <a:ext cx="0" cy="1676400"/>
              </a:xfrm>
              <a:prstGeom prst="straightConnector1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3787" name="Object 1563"/>
              <p:cNvGraphicFramePr>
                <a:graphicFrameLocks noChangeAspect="1"/>
              </p:cNvGraphicFramePr>
              <p:nvPr/>
            </p:nvGraphicFramePr>
            <p:xfrm>
              <a:off x="228600" y="4114800"/>
              <a:ext cx="152400" cy="228600"/>
            </p:xfrm>
            <a:graphic>
              <a:graphicData uri="http://schemas.openxmlformats.org/presentationml/2006/ole">
                <p:oleObj spid="_x0000_s60428" name="Equation" r:id="rId16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53788" name="Object 1564"/>
              <p:cNvGraphicFramePr>
                <a:graphicFrameLocks noChangeAspect="1"/>
              </p:cNvGraphicFramePr>
              <p:nvPr/>
            </p:nvGraphicFramePr>
            <p:xfrm>
              <a:off x="381000" y="3429000"/>
              <a:ext cx="165100" cy="228600"/>
            </p:xfrm>
            <a:graphic>
              <a:graphicData uri="http://schemas.openxmlformats.org/presentationml/2006/ole">
                <p:oleObj spid="_x0000_s60429" name="Equation" r:id="rId17" imgW="164880" imgH="228600" progId="Equation.DSMT4">
                  <p:embed/>
                </p:oleObj>
              </a:graphicData>
            </a:graphic>
          </p:graphicFrame>
          <p:graphicFrame>
            <p:nvGraphicFramePr>
              <p:cNvPr id="53789" name="Object 1565"/>
              <p:cNvGraphicFramePr>
                <a:graphicFrameLocks noChangeAspect="1"/>
              </p:cNvGraphicFramePr>
              <p:nvPr/>
            </p:nvGraphicFramePr>
            <p:xfrm>
              <a:off x="533400" y="4648200"/>
              <a:ext cx="152400" cy="228600"/>
            </p:xfrm>
            <a:graphic>
              <a:graphicData uri="http://schemas.openxmlformats.org/presentationml/2006/ole">
                <p:oleObj spid="_x0000_s60430" name="Equation" r:id="rId18" imgW="152280" imgH="228600" progId="Equation.DSMT4">
                  <p:embed/>
                </p:oleObj>
              </a:graphicData>
            </a:graphic>
          </p:graphicFrame>
        </p:grpSp>
      </p:grpSp>
      <p:grpSp>
        <p:nvGrpSpPr>
          <p:cNvPr id="10" name="Group 59"/>
          <p:cNvGrpSpPr/>
          <p:nvPr/>
        </p:nvGrpSpPr>
        <p:grpSpPr>
          <a:xfrm>
            <a:off x="881063" y="5229225"/>
            <a:ext cx="5519737" cy="1019175"/>
            <a:chOff x="1643063" y="4467225"/>
            <a:chExt cx="5519737" cy="1019175"/>
          </a:xfrm>
        </p:grpSpPr>
        <p:graphicFrame>
          <p:nvGraphicFramePr>
            <p:cNvPr id="61" name="Object 25"/>
            <p:cNvGraphicFramePr>
              <a:graphicFrameLocks noChangeAspect="1"/>
            </p:cNvGraphicFramePr>
            <p:nvPr/>
          </p:nvGraphicFramePr>
          <p:xfrm>
            <a:off x="1643063" y="4467225"/>
            <a:ext cx="342900" cy="409575"/>
          </p:xfrm>
          <a:graphic>
            <a:graphicData uri="http://schemas.openxmlformats.org/presentationml/2006/ole">
              <p:oleObj spid="_x0000_s60434" name="Equation" r:id="rId19" imgW="190440" imgH="228600" progId="Equation.DSMT4">
                <p:embed/>
              </p:oleObj>
            </a:graphicData>
          </a:graphic>
        </p:graphicFrame>
        <p:sp>
          <p:nvSpPr>
            <p:cNvPr id="62" name="TextBox 61"/>
            <p:cNvSpPr txBox="1"/>
            <p:nvPr/>
          </p:nvSpPr>
          <p:spPr>
            <a:xfrm>
              <a:off x="1905000" y="4486870"/>
              <a:ext cx="525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: Green’s function in the reference medium</a:t>
              </a:r>
            </a:p>
            <a:p>
              <a:r>
                <a:rPr lang="en-US" dirty="0" smtClean="0"/>
                <a:t>: perturbation operator</a:t>
              </a:r>
            </a:p>
            <a:p>
              <a:r>
                <a:rPr lang="en-US" dirty="0" smtClean="0"/>
                <a:t>: migrated data-like first-order approximation to </a:t>
              </a:r>
              <a:endParaRPr lang="en-US" dirty="0"/>
            </a:p>
          </p:txBody>
        </p:sp>
        <p:graphicFrame>
          <p:nvGraphicFramePr>
            <p:cNvPr id="63" name="Object 27"/>
            <p:cNvGraphicFramePr>
              <a:graphicFrameLocks noChangeAspect="1"/>
            </p:cNvGraphicFramePr>
            <p:nvPr/>
          </p:nvGraphicFramePr>
          <p:xfrm>
            <a:off x="1676400" y="4800600"/>
            <a:ext cx="274637" cy="319088"/>
          </p:xfrm>
          <a:graphic>
            <a:graphicData uri="http://schemas.openxmlformats.org/presentationml/2006/ole">
              <p:oleObj spid="_x0000_s60435" name="Equation" r:id="rId20" imgW="152280" imgH="177480" progId="Equation.DSMT4">
                <p:embed/>
              </p:oleObj>
            </a:graphicData>
          </a:graphic>
        </p:graphicFrame>
        <p:graphicFrame>
          <p:nvGraphicFramePr>
            <p:cNvPr id="64" name="Object 28"/>
            <p:cNvGraphicFramePr>
              <a:graphicFrameLocks noChangeAspect="1"/>
            </p:cNvGraphicFramePr>
            <p:nvPr/>
          </p:nvGraphicFramePr>
          <p:xfrm>
            <a:off x="1676400" y="5075238"/>
            <a:ext cx="274637" cy="411162"/>
          </p:xfrm>
          <a:graphic>
            <a:graphicData uri="http://schemas.openxmlformats.org/presentationml/2006/ole">
              <p:oleObj spid="_x0000_s60436" name="Equation" r:id="rId21" imgW="152280" imgH="228600" progId="Equation.DSMT4">
                <p:embed/>
              </p:oleObj>
            </a:graphicData>
          </a:graphic>
        </p:graphicFrame>
        <p:graphicFrame>
          <p:nvGraphicFramePr>
            <p:cNvPr id="65" name="Object 29"/>
            <p:cNvGraphicFramePr>
              <a:graphicFrameLocks noChangeAspect="1"/>
            </p:cNvGraphicFramePr>
            <p:nvPr/>
          </p:nvGraphicFramePr>
          <p:xfrm>
            <a:off x="6477000" y="5105400"/>
            <a:ext cx="228600" cy="265113"/>
          </p:xfrm>
          <a:graphic>
            <a:graphicData uri="http://schemas.openxmlformats.org/presentationml/2006/ole">
              <p:oleObj spid="_x0000_s60437" name="Equation" r:id="rId22" imgW="152280" imgH="177480" progId="Equation.DSMT4">
                <p:embed/>
              </p:oleObj>
            </a:graphicData>
          </a:graphic>
        </p:graphicFrame>
      </p:grpSp>
      <p:cxnSp>
        <p:nvCxnSpPr>
          <p:cNvPr id="47" name="Straight Connector 4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5" name="Group 45"/>
          <p:cNvGrpSpPr/>
          <p:nvPr/>
        </p:nvGrpSpPr>
        <p:grpSpPr>
          <a:xfrm>
            <a:off x="947738" y="1447800"/>
            <a:ext cx="6215062" cy="1143000"/>
            <a:chOff x="719138" y="4800600"/>
            <a:chExt cx="6215062" cy="1143000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659886403"/>
                </p:ext>
              </p:extLst>
            </p:nvPr>
          </p:nvGraphicFramePr>
          <p:xfrm>
            <a:off x="719138" y="4800600"/>
            <a:ext cx="5888037" cy="596900"/>
          </p:xfrm>
          <a:graphic>
            <a:graphicData uri="http://schemas.openxmlformats.org/presentationml/2006/ole">
              <p:oleObj spid="_x0000_s3077" name="Equation" r:id="rId3" imgW="3504960" imgH="355320" progId="Equation.DSMT4">
                <p:embed/>
              </p:oleObj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2209800" y="5574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Data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5200" y="55742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Data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91200" y="55742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Data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0" name="Up Arrow 39"/>
            <p:cNvSpPr/>
            <p:nvPr/>
          </p:nvSpPr>
          <p:spPr>
            <a:xfrm>
              <a:off x="2590800" y="5334000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Up Arrow 40"/>
            <p:cNvSpPr/>
            <p:nvPr/>
          </p:nvSpPr>
          <p:spPr>
            <a:xfrm>
              <a:off x="4373881" y="5345668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Up Arrow 41"/>
            <p:cNvSpPr/>
            <p:nvPr/>
          </p:nvSpPr>
          <p:spPr>
            <a:xfrm>
              <a:off x="6278881" y="5345668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indent="-342900" algn="l" eaLnBrk="1" hangingPunct="1"/>
            <a:r>
              <a:rPr lang="en-US" sz="3200" dirty="0" smtClean="0">
                <a:solidFill>
                  <a:srgbClr val="C00000"/>
                </a:solidFill>
              </a:rPr>
              <a:t>The ISS leading-order attenuator </a:t>
            </a:r>
            <a:endParaRPr lang="en-US" altLang="zh-CN" sz="3200" dirty="0">
              <a:solidFill>
                <a:srgbClr val="C0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981200" y="2667000"/>
            <a:ext cx="1676400" cy="1228130"/>
            <a:chOff x="1981200" y="2667000"/>
            <a:chExt cx="1676400" cy="1228130"/>
          </a:xfrm>
        </p:grpSpPr>
        <p:sp>
          <p:nvSpPr>
            <p:cNvPr id="53" name="TextBox 52"/>
            <p:cNvSpPr txBox="1"/>
            <p:nvPr/>
          </p:nvSpPr>
          <p:spPr>
            <a:xfrm>
              <a:off x="1981200" y="297180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primary 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+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 multiple</a:t>
              </a:r>
            </a:p>
          </p:txBody>
        </p:sp>
        <p:sp>
          <p:nvSpPr>
            <p:cNvPr id="54" name="Up Arrow 53"/>
            <p:cNvSpPr/>
            <p:nvPr/>
          </p:nvSpPr>
          <p:spPr>
            <a:xfrm>
              <a:off x="2819400" y="2667000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33800" y="2667000"/>
            <a:ext cx="1676400" cy="1228130"/>
            <a:chOff x="1981200" y="2667000"/>
            <a:chExt cx="1676400" cy="1228130"/>
          </a:xfrm>
        </p:grpSpPr>
        <p:sp>
          <p:nvSpPr>
            <p:cNvPr id="63" name="TextBox 62"/>
            <p:cNvSpPr txBox="1"/>
            <p:nvPr/>
          </p:nvSpPr>
          <p:spPr>
            <a:xfrm>
              <a:off x="1981200" y="297180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primary 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+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 multiple</a:t>
              </a:r>
            </a:p>
          </p:txBody>
        </p:sp>
        <p:sp>
          <p:nvSpPr>
            <p:cNvPr id="64" name="Up Arrow 63"/>
            <p:cNvSpPr/>
            <p:nvPr/>
          </p:nvSpPr>
          <p:spPr>
            <a:xfrm>
              <a:off x="2819400" y="2667000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715000" y="2667000"/>
            <a:ext cx="1676400" cy="1228130"/>
            <a:chOff x="1981200" y="2667000"/>
            <a:chExt cx="1676400" cy="1228130"/>
          </a:xfrm>
        </p:grpSpPr>
        <p:sp>
          <p:nvSpPr>
            <p:cNvPr id="66" name="TextBox 65"/>
            <p:cNvSpPr txBox="1"/>
            <p:nvPr/>
          </p:nvSpPr>
          <p:spPr>
            <a:xfrm>
              <a:off x="1981200" y="297180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primary 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+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 multiple</a:t>
              </a:r>
            </a:p>
          </p:txBody>
        </p:sp>
        <p:sp>
          <p:nvSpPr>
            <p:cNvPr id="67" name="Up Arrow 66"/>
            <p:cNvSpPr/>
            <p:nvPr/>
          </p:nvSpPr>
          <p:spPr>
            <a:xfrm>
              <a:off x="2819400" y="2667000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49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686800" cy="1143000"/>
          </a:xfrm>
        </p:spPr>
        <p:txBody>
          <a:bodyPr anchor="ctr">
            <a:no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</a:rPr>
              <a:t>Subevent</a:t>
            </a:r>
            <a:r>
              <a:rPr lang="en-US" sz="3200" dirty="0">
                <a:solidFill>
                  <a:srgbClr val="C00000"/>
                </a:solidFill>
              </a:rPr>
              <a:t> construction of </a:t>
            </a:r>
            <a:r>
              <a:rPr lang="en-US" sz="3200" dirty="0" smtClean="0">
                <a:solidFill>
                  <a:srgbClr val="C00000"/>
                </a:solidFill>
              </a:rPr>
              <a:t>an internal multiple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42"/>
          <p:cNvGrpSpPr/>
          <p:nvPr/>
        </p:nvGrpSpPr>
        <p:grpSpPr>
          <a:xfrm>
            <a:off x="762000" y="1600200"/>
            <a:ext cx="7162800" cy="2971800"/>
            <a:chOff x="762000" y="1295400"/>
            <a:chExt cx="7162800" cy="2971800"/>
          </a:xfrm>
        </p:grpSpPr>
        <p:sp>
          <p:nvSpPr>
            <p:cNvPr id="68" name="TextBox 67"/>
            <p:cNvSpPr txBox="1"/>
            <p:nvPr/>
          </p:nvSpPr>
          <p:spPr>
            <a:xfrm>
              <a:off x="3784504" y="1495647"/>
              <a:ext cx="422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+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57400" y="1495647"/>
              <a:ext cx="422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-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551349" y="1495647"/>
              <a:ext cx="422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=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组合 73"/>
            <p:cNvGrpSpPr/>
            <p:nvPr/>
          </p:nvGrpSpPr>
          <p:grpSpPr>
            <a:xfrm>
              <a:off x="762000" y="1295400"/>
              <a:ext cx="6831866" cy="2002472"/>
              <a:chOff x="533400" y="2895600"/>
              <a:chExt cx="7391400" cy="2286000"/>
            </a:xfrm>
          </p:grpSpPr>
          <p:grpSp>
            <p:nvGrpSpPr>
              <p:cNvPr id="5" name="Group 33"/>
              <p:cNvGrpSpPr/>
              <p:nvPr/>
            </p:nvGrpSpPr>
            <p:grpSpPr>
              <a:xfrm>
                <a:off x="4260650" y="2895600"/>
                <a:ext cx="1219200" cy="2286000"/>
                <a:chOff x="4641650" y="2133600"/>
                <a:chExt cx="1219200" cy="2286000"/>
              </a:xfrm>
            </p:grpSpPr>
            <p:cxnSp>
              <p:nvCxnSpPr>
                <p:cNvPr id="96" name="Straight Connector 14"/>
                <p:cNvCxnSpPr/>
                <p:nvPr/>
              </p:nvCxnSpPr>
              <p:spPr>
                <a:xfrm flipV="1">
                  <a:off x="5327450" y="2133600"/>
                  <a:ext cx="533400" cy="2286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18"/>
                <p:cNvCxnSpPr/>
                <p:nvPr/>
              </p:nvCxnSpPr>
              <p:spPr>
                <a:xfrm>
                  <a:off x="4641650" y="2133600"/>
                  <a:ext cx="685800" cy="2286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组合 72"/>
              <p:cNvGrpSpPr/>
              <p:nvPr/>
            </p:nvGrpSpPr>
            <p:grpSpPr>
              <a:xfrm>
                <a:off x="2468294" y="2895600"/>
                <a:ext cx="845441" cy="1447800"/>
                <a:chOff x="2468294" y="2895600"/>
                <a:chExt cx="845441" cy="1447800"/>
              </a:xfrm>
            </p:grpSpPr>
            <p:cxnSp>
              <p:nvCxnSpPr>
                <p:cNvPr id="92" name="Straight Connector 20"/>
                <p:cNvCxnSpPr/>
                <p:nvPr/>
              </p:nvCxnSpPr>
              <p:spPr>
                <a:xfrm>
                  <a:off x="2468294" y="2895600"/>
                  <a:ext cx="457201" cy="14478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26"/>
                <p:cNvCxnSpPr/>
                <p:nvPr/>
              </p:nvCxnSpPr>
              <p:spPr>
                <a:xfrm flipV="1">
                  <a:off x="2932735" y="2895600"/>
                  <a:ext cx="381000" cy="14478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53"/>
              <p:cNvGrpSpPr/>
              <p:nvPr/>
            </p:nvGrpSpPr>
            <p:grpSpPr>
              <a:xfrm>
                <a:off x="6386699" y="2895600"/>
                <a:ext cx="1455660" cy="2286000"/>
                <a:chOff x="6767699" y="2133600"/>
                <a:chExt cx="1455660" cy="2286000"/>
              </a:xfrm>
            </p:grpSpPr>
            <p:cxnSp>
              <p:nvCxnSpPr>
                <p:cNvPr id="87" name="Straight Connector 41"/>
                <p:cNvCxnSpPr/>
                <p:nvPr/>
              </p:nvCxnSpPr>
              <p:spPr>
                <a:xfrm flipV="1">
                  <a:off x="7674548" y="2133600"/>
                  <a:ext cx="548811" cy="22617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42"/>
                <p:cNvCxnSpPr/>
                <p:nvPr/>
              </p:nvCxnSpPr>
              <p:spPr>
                <a:xfrm>
                  <a:off x="6767699" y="2220589"/>
                  <a:ext cx="547501" cy="219901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50"/>
                <p:cNvCxnSpPr/>
                <p:nvPr/>
              </p:nvCxnSpPr>
              <p:spPr>
                <a:xfrm flipV="1">
                  <a:off x="7315200" y="3581400"/>
                  <a:ext cx="228600" cy="8382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52"/>
                <p:cNvCxnSpPr/>
                <p:nvPr/>
              </p:nvCxnSpPr>
              <p:spPr>
                <a:xfrm>
                  <a:off x="7543800" y="3581400"/>
                  <a:ext cx="130748" cy="8139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34"/>
              <p:cNvGrpSpPr/>
              <p:nvPr/>
            </p:nvGrpSpPr>
            <p:grpSpPr>
              <a:xfrm>
                <a:off x="533400" y="2895600"/>
                <a:ext cx="1219200" cy="2286000"/>
                <a:chOff x="2667000" y="2133600"/>
                <a:chExt cx="1219200" cy="2286000"/>
              </a:xfrm>
            </p:grpSpPr>
            <p:cxnSp>
              <p:nvCxnSpPr>
                <p:cNvPr id="84" name="Straight Connector 36"/>
                <p:cNvCxnSpPr/>
                <p:nvPr/>
              </p:nvCxnSpPr>
              <p:spPr>
                <a:xfrm flipV="1">
                  <a:off x="3352800" y="2133600"/>
                  <a:ext cx="533400" cy="2286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38"/>
                <p:cNvCxnSpPr/>
                <p:nvPr/>
              </p:nvCxnSpPr>
              <p:spPr>
                <a:xfrm>
                  <a:off x="2667000" y="2133600"/>
                  <a:ext cx="685800" cy="22860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组合 71"/>
              <p:cNvGrpSpPr/>
              <p:nvPr/>
            </p:nvGrpSpPr>
            <p:grpSpPr>
              <a:xfrm>
                <a:off x="609600" y="3581400"/>
                <a:ext cx="7315200" cy="1600200"/>
                <a:chOff x="609600" y="3581400"/>
                <a:chExt cx="7315200" cy="1600200"/>
              </a:xfrm>
            </p:grpSpPr>
            <p:cxnSp>
              <p:nvCxnSpPr>
                <p:cNvPr id="81" name="Straight Connector 2"/>
                <p:cNvCxnSpPr/>
                <p:nvPr/>
              </p:nvCxnSpPr>
              <p:spPr>
                <a:xfrm>
                  <a:off x="609600" y="3581400"/>
                  <a:ext cx="7315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5"/>
                <p:cNvCxnSpPr/>
                <p:nvPr/>
              </p:nvCxnSpPr>
              <p:spPr>
                <a:xfrm>
                  <a:off x="609600" y="4343400"/>
                  <a:ext cx="7315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6"/>
                <p:cNvCxnSpPr/>
                <p:nvPr/>
              </p:nvCxnSpPr>
              <p:spPr>
                <a:xfrm>
                  <a:off x="609600" y="5181600"/>
                  <a:ext cx="7315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39354" name="Object 442"/>
            <p:cNvGraphicFramePr>
              <a:graphicFrameLocks noChangeAspect="1"/>
            </p:cNvGraphicFramePr>
            <p:nvPr/>
          </p:nvGraphicFramePr>
          <p:xfrm>
            <a:off x="7620000" y="1646237"/>
            <a:ext cx="274638" cy="411163"/>
          </p:xfrm>
          <a:graphic>
            <a:graphicData uri="http://schemas.openxmlformats.org/presentationml/2006/ole">
              <p:oleObj spid="_x0000_s61442" name="Equation" r:id="rId3" imgW="152280" imgH="228600" progId="Equation.DSMT4">
                <p:embed/>
              </p:oleObj>
            </a:graphicData>
          </a:graphic>
        </p:graphicFrame>
        <p:graphicFrame>
          <p:nvGraphicFramePr>
            <p:cNvPr id="39355" name="Object 443"/>
            <p:cNvGraphicFramePr>
              <a:graphicFrameLocks noChangeAspect="1"/>
            </p:cNvGraphicFramePr>
            <p:nvPr/>
          </p:nvGraphicFramePr>
          <p:xfrm>
            <a:off x="7608888" y="2332038"/>
            <a:ext cx="296862" cy="411162"/>
          </p:xfrm>
          <a:graphic>
            <a:graphicData uri="http://schemas.openxmlformats.org/presentationml/2006/ole">
              <p:oleObj spid="_x0000_s61443" name="Equation" r:id="rId4" imgW="164880" imgH="228600" progId="Equation.DSMT4">
                <p:embed/>
              </p:oleObj>
            </a:graphicData>
          </a:graphic>
        </p:graphicFrame>
        <p:graphicFrame>
          <p:nvGraphicFramePr>
            <p:cNvPr id="39356" name="Object 444"/>
            <p:cNvGraphicFramePr>
              <a:graphicFrameLocks noChangeAspect="1"/>
            </p:cNvGraphicFramePr>
            <p:nvPr/>
          </p:nvGraphicFramePr>
          <p:xfrm>
            <a:off x="7651750" y="3094038"/>
            <a:ext cx="273050" cy="411162"/>
          </p:xfrm>
          <a:graphic>
            <a:graphicData uri="http://schemas.openxmlformats.org/presentationml/2006/ole">
              <p:oleObj spid="_x0000_s61444" name="Equation" r:id="rId5" imgW="152280" imgH="228600" progId="Equation.DSMT4">
                <p:embed/>
              </p:oleObj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914400" y="38978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primary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09800" y="38978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primary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95800" y="38978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primary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8" name="Up Arrow 47"/>
            <p:cNvSpPr/>
            <p:nvPr/>
          </p:nvSpPr>
          <p:spPr>
            <a:xfrm>
              <a:off x="1295400" y="3657600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Up Arrow 48"/>
            <p:cNvSpPr/>
            <p:nvPr/>
          </p:nvSpPr>
          <p:spPr>
            <a:xfrm>
              <a:off x="3078481" y="3669268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Up Arrow 49"/>
            <p:cNvSpPr/>
            <p:nvPr/>
          </p:nvSpPr>
          <p:spPr>
            <a:xfrm>
              <a:off x="4831081" y="3669268"/>
              <a:ext cx="45719" cy="240268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9886403"/>
              </p:ext>
            </p:extLst>
          </p:nvPr>
        </p:nvGraphicFramePr>
        <p:xfrm>
          <a:off x="1198563" y="5181600"/>
          <a:ext cx="5888037" cy="596900"/>
        </p:xfrm>
        <a:graphic>
          <a:graphicData uri="http://schemas.openxmlformats.org/presentationml/2006/ole">
            <p:oleObj spid="_x0000_s61445" name="Equation" r:id="rId6" imgW="3504960" imgH="35532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49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29414</TotalTime>
  <Words>1593</Words>
  <Application>Microsoft Office PowerPoint</Application>
  <PresentationFormat>On-screen Show (4:3)</PresentationFormat>
  <Paragraphs>343</Paragraphs>
  <Slides>47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Slide 1</vt:lpstr>
      <vt:lpstr>Slide 2</vt:lpstr>
      <vt:lpstr>Slide 3</vt:lpstr>
      <vt:lpstr>Slide 4</vt:lpstr>
      <vt:lpstr>Outline</vt:lpstr>
      <vt:lpstr>The ISS leading-order attenuation algorithm</vt:lpstr>
      <vt:lpstr>The ISS leading-order attenuator </vt:lpstr>
      <vt:lpstr>The ISS leading-order attenuator </vt:lpstr>
      <vt:lpstr>Subevent construction of an internal multiple</vt:lpstr>
      <vt:lpstr>Modification of the leading-order attenuator</vt:lpstr>
      <vt:lpstr>An IM subevent in the second integral  </vt:lpstr>
      <vt:lpstr>An IM subevent in one of the outer integral (1)</vt:lpstr>
      <vt:lpstr>An IM subevent in one of the outer integral (2)</vt:lpstr>
      <vt:lpstr>An IM subevent in one of the outer integral (3)</vt:lpstr>
      <vt:lpstr>Modification of the leading-order attenuator</vt:lpstr>
      <vt:lpstr>Prediction with source wavelet deconvolution</vt:lpstr>
      <vt:lpstr>Prediction with source wavelet deconvolution</vt:lpstr>
      <vt:lpstr>Outline</vt:lpstr>
      <vt:lpstr>Model for 1D synthetic data generation</vt:lpstr>
      <vt:lpstr>Input trace</vt:lpstr>
      <vt:lpstr>Actual multiples .vs. Prediction</vt:lpstr>
      <vt:lpstr>Actual multiples .vs. Prediction (normalized)</vt:lpstr>
      <vt:lpstr>Prediction with source wavelet deconvolution</vt:lpstr>
      <vt:lpstr>Actual multiples .vs. Prediction with decon</vt:lpstr>
      <vt:lpstr>Spurious event .vs. Prediction with decon</vt:lpstr>
      <vt:lpstr>Actual multiples .vs. Prediction with decon</vt:lpstr>
      <vt:lpstr>Outline</vt:lpstr>
      <vt:lpstr>Slide 28</vt:lpstr>
      <vt:lpstr>Data</vt:lpstr>
      <vt:lpstr>Multiple prediction without deconvolution</vt:lpstr>
      <vt:lpstr>Multiple prediction with deconvolution</vt:lpstr>
      <vt:lpstr>Wiggle comparison</vt:lpstr>
      <vt:lpstr>Wiggle comparison</vt:lpstr>
      <vt:lpstr>Zero-offset traces</vt:lpstr>
      <vt:lpstr>Spurious event prediction without deconvolution</vt:lpstr>
      <vt:lpstr>Spurious event prediction with deconvolution</vt:lpstr>
      <vt:lpstr>Outline</vt:lpstr>
      <vt:lpstr>Example of inaccurate wavelet estimation</vt:lpstr>
      <vt:lpstr>Prediction with inaccurate wavelet deconvolution</vt:lpstr>
      <vt:lpstr>Wavelet estimation based on Green’s theorem </vt:lpstr>
      <vt:lpstr>Prediction with accurate wavelet deconvolution</vt:lpstr>
      <vt:lpstr>Outline</vt:lpstr>
      <vt:lpstr>Prediction with source wavelet deconvolution</vt:lpstr>
      <vt:lpstr>Summary</vt:lpstr>
      <vt:lpstr>References</vt:lpstr>
      <vt:lpstr>Acknowledgement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lh</dc:creator>
  <cp:lastModifiedBy>Hong Liang</cp:lastModifiedBy>
  <cp:revision>198</cp:revision>
  <dcterms:created xsi:type="dcterms:W3CDTF">2006-08-16T00:00:00Z</dcterms:created>
  <dcterms:modified xsi:type="dcterms:W3CDTF">2013-05-02T03:02:19Z</dcterms:modified>
</cp:coreProperties>
</file>